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2" r:id="rId3"/>
    <p:sldId id="281" r:id="rId4"/>
    <p:sldId id="276" r:id="rId5"/>
    <p:sldId id="282" r:id="rId6"/>
    <p:sldId id="283" r:id="rId7"/>
    <p:sldId id="284" r:id="rId8"/>
    <p:sldId id="285" r:id="rId9"/>
    <p:sldId id="286" r:id="rId10"/>
    <p:sldId id="287" r:id="rId11"/>
    <p:sldId id="288" r:id="rId12"/>
    <p:sldId id="289" r:id="rId13"/>
    <p:sldId id="290" r:id="rId14"/>
    <p:sldId id="29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338" autoAdjust="0"/>
    <p:restoredTop sz="94660"/>
  </p:normalViewPr>
  <p:slideViewPr>
    <p:cSldViewPr snapToGrid="0">
      <p:cViewPr varScale="1">
        <p:scale>
          <a:sx n="111" d="100"/>
          <a:sy n="111" d="100"/>
        </p:scale>
        <p:origin x="1368"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2236F9-AF78-4375-9576-D476DD7B0402}" type="datetimeFigureOut">
              <a:rPr lang="en-US" smtClean="0"/>
              <a:t>6/18/2024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88D6F3-E209-41D3-9018-8730349E09BB}" type="slidenum">
              <a:rPr lang="en-US" smtClean="0"/>
              <a:t>‹#›</a:t>
            </a:fld>
            <a:endParaRPr lang="en-US"/>
          </a:p>
        </p:txBody>
      </p:sp>
    </p:spTree>
    <p:extLst>
      <p:ext uri="{BB962C8B-B14F-4D97-AF65-F5344CB8AC3E}">
        <p14:creationId xmlns:p14="http://schemas.microsoft.com/office/powerpoint/2010/main" val="1547989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88D6F3-E209-41D3-9018-8730349E09BB}" type="slidenum">
              <a:rPr lang="en-US" smtClean="0"/>
              <a:t>2</a:t>
            </a:fld>
            <a:endParaRPr lang="en-US"/>
          </a:p>
        </p:txBody>
      </p:sp>
    </p:spTree>
    <p:extLst>
      <p:ext uri="{BB962C8B-B14F-4D97-AF65-F5344CB8AC3E}">
        <p14:creationId xmlns:p14="http://schemas.microsoft.com/office/powerpoint/2010/main" val="2322129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88D6F3-E209-41D3-9018-8730349E09BB}" type="slidenum">
              <a:rPr lang="en-US" smtClean="0"/>
              <a:t>11</a:t>
            </a:fld>
            <a:endParaRPr lang="en-US"/>
          </a:p>
        </p:txBody>
      </p:sp>
    </p:spTree>
    <p:extLst>
      <p:ext uri="{BB962C8B-B14F-4D97-AF65-F5344CB8AC3E}">
        <p14:creationId xmlns:p14="http://schemas.microsoft.com/office/powerpoint/2010/main" val="925341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88D6F3-E209-41D3-9018-8730349E09BB}" type="slidenum">
              <a:rPr lang="en-US" smtClean="0"/>
              <a:t>12</a:t>
            </a:fld>
            <a:endParaRPr lang="en-US"/>
          </a:p>
        </p:txBody>
      </p:sp>
    </p:spTree>
    <p:extLst>
      <p:ext uri="{BB962C8B-B14F-4D97-AF65-F5344CB8AC3E}">
        <p14:creationId xmlns:p14="http://schemas.microsoft.com/office/powerpoint/2010/main" val="217992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88D6F3-E209-41D3-9018-8730349E09BB}" type="slidenum">
              <a:rPr lang="en-US" smtClean="0"/>
              <a:t>13</a:t>
            </a:fld>
            <a:endParaRPr lang="en-US"/>
          </a:p>
        </p:txBody>
      </p:sp>
    </p:spTree>
    <p:extLst>
      <p:ext uri="{BB962C8B-B14F-4D97-AF65-F5344CB8AC3E}">
        <p14:creationId xmlns:p14="http://schemas.microsoft.com/office/powerpoint/2010/main" val="3225085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FE448-61B1-E8D5-CA29-F8AB4E0FA9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8ADB87-3D71-C297-0D1C-4EB8CD977B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413219-B2D1-874E-74E1-A69029DF611F}"/>
              </a:ext>
            </a:extLst>
          </p:cNvPr>
          <p:cNvSpPr>
            <a:spLocks noGrp="1"/>
          </p:cNvSpPr>
          <p:nvPr>
            <p:ph type="dt" sz="half" idx="10"/>
          </p:nvPr>
        </p:nvSpPr>
        <p:spPr/>
        <p:txBody>
          <a:bodyPr/>
          <a:lstStyle/>
          <a:p>
            <a:fld id="{6716A2A6-0018-4785-8099-7B02EF165579}" type="datetimeFigureOut">
              <a:rPr lang="en-US" smtClean="0"/>
              <a:t>6/18/2024</a:t>
            </a:fld>
            <a:endParaRPr lang="en-US"/>
          </a:p>
        </p:txBody>
      </p:sp>
      <p:sp>
        <p:nvSpPr>
          <p:cNvPr id="5" name="Footer Placeholder 4">
            <a:extLst>
              <a:ext uri="{FF2B5EF4-FFF2-40B4-BE49-F238E27FC236}">
                <a16:creationId xmlns:a16="http://schemas.microsoft.com/office/drawing/2014/main" id="{1427562B-CF3F-F3B9-19B3-767DA7F7CB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18BC27-C7A7-0376-C51B-B4520B767E9B}"/>
              </a:ext>
            </a:extLst>
          </p:cNvPr>
          <p:cNvSpPr>
            <a:spLocks noGrp="1"/>
          </p:cNvSpPr>
          <p:nvPr>
            <p:ph type="sldNum" sz="quarter" idx="12"/>
          </p:nvPr>
        </p:nvSpPr>
        <p:spPr/>
        <p:txBody>
          <a:bodyPr/>
          <a:lstStyle/>
          <a:p>
            <a:fld id="{14CA3451-7B93-44D3-ABB7-A531169589AE}" type="slidenum">
              <a:rPr lang="en-US" smtClean="0"/>
              <a:t>‹#›</a:t>
            </a:fld>
            <a:endParaRPr lang="en-US"/>
          </a:p>
        </p:txBody>
      </p:sp>
    </p:spTree>
    <p:extLst>
      <p:ext uri="{BB962C8B-B14F-4D97-AF65-F5344CB8AC3E}">
        <p14:creationId xmlns:p14="http://schemas.microsoft.com/office/powerpoint/2010/main" val="105715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FA9BB-12DB-A4D5-E870-EBF80B7C05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E0369D-57BE-EC75-7DDD-5ADE7693CF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5D3B12-59BC-0EE6-C65A-538FF80FC551}"/>
              </a:ext>
            </a:extLst>
          </p:cNvPr>
          <p:cNvSpPr>
            <a:spLocks noGrp="1"/>
          </p:cNvSpPr>
          <p:nvPr>
            <p:ph type="dt" sz="half" idx="10"/>
          </p:nvPr>
        </p:nvSpPr>
        <p:spPr/>
        <p:txBody>
          <a:bodyPr/>
          <a:lstStyle/>
          <a:p>
            <a:fld id="{6716A2A6-0018-4785-8099-7B02EF165579}" type="datetimeFigureOut">
              <a:rPr lang="en-US" smtClean="0"/>
              <a:t>6/18/2024</a:t>
            </a:fld>
            <a:endParaRPr lang="en-US"/>
          </a:p>
        </p:txBody>
      </p:sp>
      <p:sp>
        <p:nvSpPr>
          <p:cNvPr id="5" name="Footer Placeholder 4">
            <a:extLst>
              <a:ext uri="{FF2B5EF4-FFF2-40B4-BE49-F238E27FC236}">
                <a16:creationId xmlns:a16="http://schemas.microsoft.com/office/drawing/2014/main" id="{2B340616-D82C-B340-B40A-9652ADFA5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916D57-CB8F-FC4E-FC36-B2276A74AD52}"/>
              </a:ext>
            </a:extLst>
          </p:cNvPr>
          <p:cNvSpPr>
            <a:spLocks noGrp="1"/>
          </p:cNvSpPr>
          <p:nvPr>
            <p:ph type="sldNum" sz="quarter" idx="12"/>
          </p:nvPr>
        </p:nvSpPr>
        <p:spPr/>
        <p:txBody>
          <a:bodyPr/>
          <a:lstStyle/>
          <a:p>
            <a:fld id="{14CA3451-7B93-44D3-ABB7-A531169589AE}" type="slidenum">
              <a:rPr lang="en-US" smtClean="0"/>
              <a:t>‹#›</a:t>
            </a:fld>
            <a:endParaRPr lang="en-US"/>
          </a:p>
        </p:txBody>
      </p:sp>
    </p:spTree>
    <p:extLst>
      <p:ext uri="{BB962C8B-B14F-4D97-AF65-F5344CB8AC3E}">
        <p14:creationId xmlns:p14="http://schemas.microsoft.com/office/powerpoint/2010/main" val="2098426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17E91-A2A6-44FB-DE3F-9A5AF76345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410A2-9F17-1732-C4B3-E62CE385A8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D65946-80C0-4506-0FF1-2962CAB2CB6A}"/>
              </a:ext>
            </a:extLst>
          </p:cNvPr>
          <p:cNvSpPr>
            <a:spLocks noGrp="1"/>
          </p:cNvSpPr>
          <p:nvPr>
            <p:ph type="dt" sz="half" idx="10"/>
          </p:nvPr>
        </p:nvSpPr>
        <p:spPr/>
        <p:txBody>
          <a:bodyPr/>
          <a:lstStyle/>
          <a:p>
            <a:fld id="{6716A2A6-0018-4785-8099-7B02EF165579}" type="datetimeFigureOut">
              <a:rPr lang="en-US" smtClean="0"/>
              <a:t>6/18/2024</a:t>
            </a:fld>
            <a:endParaRPr lang="en-US"/>
          </a:p>
        </p:txBody>
      </p:sp>
      <p:sp>
        <p:nvSpPr>
          <p:cNvPr id="5" name="Footer Placeholder 4">
            <a:extLst>
              <a:ext uri="{FF2B5EF4-FFF2-40B4-BE49-F238E27FC236}">
                <a16:creationId xmlns:a16="http://schemas.microsoft.com/office/drawing/2014/main" id="{8524527C-707E-7770-FEED-9DF5FEECC2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0333EA-B6AF-043C-6AC2-D1FF410C105E}"/>
              </a:ext>
            </a:extLst>
          </p:cNvPr>
          <p:cNvSpPr>
            <a:spLocks noGrp="1"/>
          </p:cNvSpPr>
          <p:nvPr>
            <p:ph type="sldNum" sz="quarter" idx="12"/>
          </p:nvPr>
        </p:nvSpPr>
        <p:spPr/>
        <p:txBody>
          <a:bodyPr/>
          <a:lstStyle/>
          <a:p>
            <a:fld id="{14CA3451-7B93-44D3-ABB7-A531169589AE}" type="slidenum">
              <a:rPr lang="en-US" smtClean="0"/>
              <a:t>‹#›</a:t>
            </a:fld>
            <a:endParaRPr lang="en-US"/>
          </a:p>
        </p:txBody>
      </p:sp>
    </p:spTree>
    <p:extLst>
      <p:ext uri="{BB962C8B-B14F-4D97-AF65-F5344CB8AC3E}">
        <p14:creationId xmlns:p14="http://schemas.microsoft.com/office/powerpoint/2010/main" val="219890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1E87F-82AA-2031-E1E2-7588AEA787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C46515-FB1C-6FBE-0EAF-A6B64826B5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CB495E-A61B-5F3F-63A9-9DC4178339E1}"/>
              </a:ext>
            </a:extLst>
          </p:cNvPr>
          <p:cNvSpPr>
            <a:spLocks noGrp="1"/>
          </p:cNvSpPr>
          <p:nvPr>
            <p:ph type="dt" sz="half" idx="10"/>
          </p:nvPr>
        </p:nvSpPr>
        <p:spPr/>
        <p:txBody>
          <a:bodyPr/>
          <a:lstStyle/>
          <a:p>
            <a:fld id="{6716A2A6-0018-4785-8099-7B02EF165579}" type="datetimeFigureOut">
              <a:rPr lang="en-US" smtClean="0"/>
              <a:t>6/18/2024</a:t>
            </a:fld>
            <a:endParaRPr lang="en-US"/>
          </a:p>
        </p:txBody>
      </p:sp>
      <p:sp>
        <p:nvSpPr>
          <p:cNvPr id="5" name="Footer Placeholder 4">
            <a:extLst>
              <a:ext uri="{FF2B5EF4-FFF2-40B4-BE49-F238E27FC236}">
                <a16:creationId xmlns:a16="http://schemas.microsoft.com/office/drawing/2014/main" id="{02B5967C-642D-7346-52DF-A6D0522A18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32ACF7-5542-EA9C-09D3-5C7CA3F53203}"/>
              </a:ext>
            </a:extLst>
          </p:cNvPr>
          <p:cNvSpPr>
            <a:spLocks noGrp="1"/>
          </p:cNvSpPr>
          <p:nvPr>
            <p:ph type="sldNum" sz="quarter" idx="12"/>
          </p:nvPr>
        </p:nvSpPr>
        <p:spPr/>
        <p:txBody>
          <a:bodyPr/>
          <a:lstStyle/>
          <a:p>
            <a:fld id="{14CA3451-7B93-44D3-ABB7-A531169589AE}" type="slidenum">
              <a:rPr lang="en-US" smtClean="0"/>
              <a:t>‹#›</a:t>
            </a:fld>
            <a:endParaRPr lang="en-US"/>
          </a:p>
        </p:txBody>
      </p:sp>
    </p:spTree>
    <p:extLst>
      <p:ext uri="{BB962C8B-B14F-4D97-AF65-F5344CB8AC3E}">
        <p14:creationId xmlns:p14="http://schemas.microsoft.com/office/powerpoint/2010/main" val="2159558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91B7F-68CD-CD32-B266-6C3493DB6C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8B5755-1256-D3F0-66B6-C1F3204C96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32613F-E8F1-5AD4-A971-D3DEF5827FDA}"/>
              </a:ext>
            </a:extLst>
          </p:cNvPr>
          <p:cNvSpPr>
            <a:spLocks noGrp="1"/>
          </p:cNvSpPr>
          <p:nvPr>
            <p:ph type="dt" sz="half" idx="10"/>
          </p:nvPr>
        </p:nvSpPr>
        <p:spPr/>
        <p:txBody>
          <a:bodyPr/>
          <a:lstStyle/>
          <a:p>
            <a:fld id="{6716A2A6-0018-4785-8099-7B02EF165579}" type="datetimeFigureOut">
              <a:rPr lang="en-US" smtClean="0"/>
              <a:t>6/18/2024</a:t>
            </a:fld>
            <a:endParaRPr lang="en-US"/>
          </a:p>
        </p:txBody>
      </p:sp>
      <p:sp>
        <p:nvSpPr>
          <p:cNvPr id="5" name="Footer Placeholder 4">
            <a:extLst>
              <a:ext uri="{FF2B5EF4-FFF2-40B4-BE49-F238E27FC236}">
                <a16:creationId xmlns:a16="http://schemas.microsoft.com/office/drawing/2014/main" id="{3A927190-4F5D-B38B-EDDF-B6230F80DC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74491-39A0-C0F9-CD9E-FF801B592609}"/>
              </a:ext>
            </a:extLst>
          </p:cNvPr>
          <p:cNvSpPr>
            <a:spLocks noGrp="1"/>
          </p:cNvSpPr>
          <p:nvPr>
            <p:ph type="sldNum" sz="quarter" idx="12"/>
          </p:nvPr>
        </p:nvSpPr>
        <p:spPr/>
        <p:txBody>
          <a:bodyPr/>
          <a:lstStyle/>
          <a:p>
            <a:fld id="{14CA3451-7B93-44D3-ABB7-A531169589AE}" type="slidenum">
              <a:rPr lang="en-US" smtClean="0"/>
              <a:t>‹#›</a:t>
            </a:fld>
            <a:endParaRPr lang="en-US"/>
          </a:p>
        </p:txBody>
      </p:sp>
    </p:spTree>
    <p:extLst>
      <p:ext uri="{BB962C8B-B14F-4D97-AF65-F5344CB8AC3E}">
        <p14:creationId xmlns:p14="http://schemas.microsoft.com/office/powerpoint/2010/main" val="1172382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03C1C-71F1-69A1-21E6-0DF952DDE9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527CFD-AC09-FA9F-91A6-B313791CBE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43F274-7C9E-24DF-DB6C-40ADB4BD88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6BAF58-D3CC-1AF7-51DF-F3B611F6B981}"/>
              </a:ext>
            </a:extLst>
          </p:cNvPr>
          <p:cNvSpPr>
            <a:spLocks noGrp="1"/>
          </p:cNvSpPr>
          <p:nvPr>
            <p:ph type="dt" sz="half" idx="10"/>
          </p:nvPr>
        </p:nvSpPr>
        <p:spPr/>
        <p:txBody>
          <a:bodyPr/>
          <a:lstStyle/>
          <a:p>
            <a:fld id="{6716A2A6-0018-4785-8099-7B02EF165579}" type="datetimeFigureOut">
              <a:rPr lang="en-US" smtClean="0"/>
              <a:t>6/18/2024</a:t>
            </a:fld>
            <a:endParaRPr lang="en-US"/>
          </a:p>
        </p:txBody>
      </p:sp>
      <p:sp>
        <p:nvSpPr>
          <p:cNvPr id="6" name="Footer Placeholder 5">
            <a:extLst>
              <a:ext uri="{FF2B5EF4-FFF2-40B4-BE49-F238E27FC236}">
                <a16:creationId xmlns:a16="http://schemas.microsoft.com/office/drawing/2014/main" id="{83D1F61B-7626-2E5B-BD49-D3FDF49FF8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13A021-9161-0624-4371-A8F46A339CB8}"/>
              </a:ext>
            </a:extLst>
          </p:cNvPr>
          <p:cNvSpPr>
            <a:spLocks noGrp="1"/>
          </p:cNvSpPr>
          <p:nvPr>
            <p:ph type="sldNum" sz="quarter" idx="12"/>
          </p:nvPr>
        </p:nvSpPr>
        <p:spPr/>
        <p:txBody>
          <a:bodyPr/>
          <a:lstStyle/>
          <a:p>
            <a:fld id="{14CA3451-7B93-44D3-ABB7-A531169589AE}" type="slidenum">
              <a:rPr lang="en-US" smtClean="0"/>
              <a:t>‹#›</a:t>
            </a:fld>
            <a:endParaRPr lang="en-US"/>
          </a:p>
        </p:txBody>
      </p:sp>
    </p:spTree>
    <p:extLst>
      <p:ext uri="{BB962C8B-B14F-4D97-AF65-F5344CB8AC3E}">
        <p14:creationId xmlns:p14="http://schemas.microsoft.com/office/powerpoint/2010/main" val="3020022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6A2FC-1B27-0863-F8C7-47AE26BE72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E83F95-DB1C-6D5B-54B0-D09FA22D3E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2396F4-86CE-F4F0-347F-B195712CD6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15E598-E322-85F4-44F5-96835F3DB2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6B160D-A5DB-1106-4797-3E89CC13EF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7FC3E2-8B79-162D-AFEC-FB2EC3BE52DF}"/>
              </a:ext>
            </a:extLst>
          </p:cNvPr>
          <p:cNvSpPr>
            <a:spLocks noGrp="1"/>
          </p:cNvSpPr>
          <p:nvPr>
            <p:ph type="dt" sz="half" idx="10"/>
          </p:nvPr>
        </p:nvSpPr>
        <p:spPr/>
        <p:txBody>
          <a:bodyPr/>
          <a:lstStyle/>
          <a:p>
            <a:fld id="{6716A2A6-0018-4785-8099-7B02EF165579}" type="datetimeFigureOut">
              <a:rPr lang="en-US" smtClean="0"/>
              <a:t>6/18/2024</a:t>
            </a:fld>
            <a:endParaRPr lang="en-US"/>
          </a:p>
        </p:txBody>
      </p:sp>
      <p:sp>
        <p:nvSpPr>
          <p:cNvPr id="8" name="Footer Placeholder 7">
            <a:extLst>
              <a:ext uri="{FF2B5EF4-FFF2-40B4-BE49-F238E27FC236}">
                <a16:creationId xmlns:a16="http://schemas.microsoft.com/office/drawing/2014/main" id="{1E459467-D742-78C4-17A2-376EA82A95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4B956C-11CA-AAA1-093E-752C114E78E2}"/>
              </a:ext>
            </a:extLst>
          </p:cNvPr>
          <p:cNvSpPr>
            <a:spLocks noGrp="1"/>
          </p:cNvSpPr>
          <p:nvPr>
            <p:ph type="sldNum" sz="quarter" idx="12"/>
          </p:nvPr>
        </p:nvSpPr>
        <p:spPr/>
        <p:txBody>
          <a:bodyPr/>
          <a:lstStyle/>
          <a:p>
            <a:fld id="{14CA3451-7B93-44D3-ABB7-A531169589AE}" type="slidenum">
              <a:rPr lang="en-US" smtClean="0"/>
              <a:t>‹#›</a:t>
            </a:fld>
            <a:endParaRPr lang="en-US"/>
          </a:p>
        </p:txBody>
      </p:sp>
    </p:spTree>
    <p:extLst>
      <p:ext uri="{BB962C8B-B14F-4D97-AF65-F5344CB8AC3E}">
        <p14:creationId xmlns:p14="http://schemas.microsoft.com/office/powerpoint/2010/main" val="249785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45D27-DB71-B133-F3A2-B851EBB0B8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F9FB24-CBB4-296E-EBD5-40F1251209EC}"/>
              </a:ext>
            </a:extLst>
          </p:cNvPr>
          <p:cNvSpPr>
            <a:spLocks noGrp="1"/>
          </p:cNvSpPr>
          <p:nvPr>
            <p:ph type="dt" sz="half" idx="10"/>
          </p:nvPr>
        </p:nvSpPr>
        <p:spPr/>
        <p:txBody>
          <a:bodyPr/>
          <a:lstStyle/>
          <a:p>
            <a:fld id="{6716A2A6-0018-4785-8099-7B02EF165579}" type="datetimeFigureOut">
              <a:rPr lang="en-US" smtClean="0"/>
              <a:t>6/18/2024</a:t>
            </a:fld>
            <a:endParaRPr lang="en-US"/>
          </a:p>
        </p:txBody>
      </p:sp>
      <p:sp>
        <p:nvSpPr>
          <p:cNvPr id="4" name="Footer Placeholder 3">
            <a:extLst>
              <a:ext uri="{FF2B5EF4-FFF2-40B4-BE49-F238E27FC236}">
                <a16:creationId xmlns:a16="http://schemas.microsoft.com/office/drawing/2014/main" id="{160AEFFE-BBB8-31D1-9C0D-93ABDB5C47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C5EC2A-BB47-CA08-BBF7-E13AB265EBC3}"/>
              </a:ext>
            </a:extLst>
          </p:cNvPr>
          <p:cNvSpPr>
            <a:spLocks noGrp="1"/>
          </p:cNvSpPr>
          <p:nvPr>
            <p:ph type="sldNum" sz="quarter" idx="12"/>
          </p:nvPr>
        </p:nvSpPr>
        <p:spPr/>
        <p:txBody>
          <a:bodyPr/>
          <a:lstStyle/>
          <a:p>
            <a:fld id="{14CA3451-7B93-44D3-ABB7-A531169589AE}" type="slidenum">
              <a:rPr lang="en-US" smtClean="0"/>
              <a:t>‹#›</a:t>
            </a:fld>
            <a:endParaRPr lang="en-US"/>
          </a:p>
        </p:txBody>
      </p:sp>
    </p:spTree>
    <p:extLst>
      <p:ext uri="{BB962C8B-B14F-4D97-AF65-F5344CB8AC3E}">
        <p14:creationId xmlns:p14="http://schemas.microsoft.com/office/powerpoint/2010/main" val="78869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1A9749-BAB1-632F-0C02-9D2501A91D79}"/>
              </a:ext>
            </a:extLst>
          </p:cNvPr>
          <p:cNvSpPr>
            <a:spLocks noGrp="1"/>
          </p:cNvSpPr>
          <p:nvPr>
            <p:ph type="dt" sz="half" idx="10"/>
          </p:nvPr>
        </p:nvSpPr>
        <p:spPr/>
        <p:txBody>
          <a:bodyPr/>
          <a:lstStyle/>
          <a:p>
            <a:fld id="{6716A2A6-0018-4785-8099-7B02EF165579}" type="datetimeFigureOut">
              <a:rPr lang="en-US" smtClean="0"/>
              <a:t>6/18/2024</a:t>
            </a:fld>
            <a:endParaRPr lang="en-US"/>
          </a:p>
        </p:txBody>
      </p:sp>
      <p:sp>
        <p:nvSpPr>
          <p:cNvPr id="3" name="Footer Placeholder 2">
            <a:extLst>
              <a:ext uri="{FF2B5EF4-FFF2-40B4-BE49-F238E27FC236}">
                <a16:creationId xmlns:a16="http://schemas.microsoft.com/office/drawing/2014/main" id="{09C04081-45A3-1AE8-7026-DFA812F767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AD297D-A766-7741-B213-D84AADD84836}"/>
              </a:ext>
            </a:extLst>
          </p:cNvPr>
          <p:cNvSpPr>
            <a:spLocks noGrp="1"/>
          </p:cNvSpPr>
          <p:nvPr>
            <p:ph type="sldNum" sz="quarter" idx="12"/>
          </p:nvPr>
        </p:nvSpPr>
        <p:spPr/>
        <p:txBody>
          <a:bodyPr/>
          <a:lstStyle/>
          <a:p>
            <a:fld id="{14CA3451-7B93-44D3-ABB7-A531169589AE}" type="slidenum">
              <a:rPr lang="en-US" smtClean="0"/>
              <a:t>‹#›</a:t>
            </a:fld>
            <a:endParaRPr lang="en-US"/>
          </a:p>
        </p:txBody>
      </p:sp>
    </p:spTree>
    <p:extLst>
      <p:ext uri="{BB962C8B-B14F-4D97-AF65-F5344CB8AC3E}">
        <p14:creationId xmlns:p14="http://schemas.microsoft.com/office/powerpoint/2010/main" val="877999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C95C7-CA3B-F089-723C-4BB44B60AA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0A74AB-B74D-39EC-F51D-D2AC4D838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4A4DFD-B3A6-0AB7-2C71-C4982E7B4F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869BA0-0D69-E99B-D7E0-3A409628D9AB}"/>
              </a:ext>
            </a:extLst>
          </p:cNvPr>
          <p:cNvSpPr>
            <a:spLocks noGrp="1"/>
          </p:cNvSpPr>
          <p:nvPr>
            <p:ph type="dt" sz="half" idx="10"/>
          </p:nvPr>
        </p:nvSpPr>
        <p:spPr/>
        <p:txBody>
          <a:bodyPr/>
          <a:lstStyle/>
          <a:p>
            <a:fld id="{6716A2A6-0018-4785-8099-7B02EF165579}" type="datetimeFigureOut">
              <a:rPr lang="en-US" smtClean="0"/>
              <a:t>6/18/2024</a:t>
            </a:fld>
            <a:endParaRPr lang="en-US"/>
          </a:p>
        </p:txBody>
      </p:sp>
      <p:sp>
        <p:nvSpPr>
          <p:cNvPr id="6" name="Footer Placeholder 5">
            <a:extLst>
              <a:ext uri="{FF2B5EF4-FFF2-40B4-BE49-F238E27FC236}">
                <a16:creationId xmlns:a16="http://schemas.microsoft.com/office/drawing/2014/main" id="{181D75E9-783D-2772-322E-16074F5782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CCC087-DD66-73D5-1C84-38AA462BF1FC}"/>
              </a:ext>
            </a:extLst>
          </p:cNvPr>
          <p:cNvSpPr>
            <a:spLocks noGrp="1"/>
          </p:cNvSpPr>
          <p:nvPr>
            <p:ph type="sldNum" sz="quarter" idx="12"/>
          </p:nvPr>
        </p:nvSpPr>
        <p:spPr/>
        <p:txBody>
          <a:bodyPr/>
          <a:lstStyle/>
          <a:p>
            <a:fld id="{14CA3451-7B93-44D3-ABB7-A531169589AE}" type="slidenum">
              <a:rPr lang="en-US" smtClean="0"/>
              <a:t>‹#›</a:t>
            </a:fld>
            <a:endParaRPr lang="en-US"/>
          </a:p>
        </p:txBody>
      </p:sp>
    </p:spTree>
    <p:extLst>
      <p:ext uri="{BB962C8B-B14F-4D97-AF65-F5344CB8AC3E}">
        <p14:creationId xmlns:p14="http://schemas.microsoft.com/office/powerpoint/2010/main" val="3523989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6F918-2FA2-4B4D-A716-E5A042DE71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B310CD-BE41-BEBC-E003-5AC8828AB8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097F2E-B1B5-8F5F-97BD-B25D58C4A8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10BA24-F9C5-075A-CF20-B180CE6C6B54}"/>
              </a:ext>
            </a:extLst>
          </p:cNvPr>
          <p:cNvSpPr>
            <a:spLocks noGrp="1"/>
          </p:cNvSpPr>
          <p:nvPr>
            <p:ph type="dt" sz="half" idx="10"/>
          </p:nvPr>
        </p:nvSpPr>
        <p:spPr/>
        <p:txBody>
          <a:bodyPr/>
          <a:lstStyle/>
          <a:p>
            <a:fld id="{6716A2A6-0018-4785-8099-7B02EF165579}" type="datetimeFigureOut">
              <a:rPr lang="en-US" smtClean="0"/>
              <a:t>6/18/2024</a:t>
            </a:fld>
            <a:endParaRPr lang="en-US"/>
          </a:p>
        </p:txBody>
      </p:sp>
      <p:sp>
        <p:nvSpPr>
          <p:cNvPr id="6" name="Footer Placeholder 5">
            <a:extLst>
              <a:ext uri="{FF2B5EF4-FFF2-40B4-BE49-F238E27FC236}">
                <a16:creationId xmlns:a16="http://schemas.microsoft.com/office/drawing/2014/main" id="{01922B54-1B38-3DE0-CBDD-56B67361B4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164841-BA35-15C6-21AC-8A6B8556A580}"/>
              </a:ext>
            </a:extLst>
          </p:cNvPr>
          <p:cNvSpPr>
            <a:spLocks noGrp="1"/>
          </p:cNvSpPr>
          <p:nvPr>
            <p:ph type="sldNum" sz="quarter" idx="12"/>
          </p:nvPr>
        </p:nvSpPr>
        <p:spPr/>
        <p:txBody>
          <a:bodyPr/>
          <a:lstStyle/>
          <a:p>
            <a:fld id="{14CA3451-7B93-44D3-ABB7-A531169589AE}" type="slidenum">
              <a:rPr lang="en-US" smtClean="0"/>
              <a:t>‹#›</a:t>
            </a:fld>
            <a:endParaRPr lang="en-US"/>
          </a:p>
        </p:txBody>
      </p:sp>
    </p:spTree>
    <p:extLst>
      <p:ext uri="{BB962C8B-B14F-4D97-AF65-F5344CB8AC3E}">
        <p14:creationId xmlns:p14="http://schemas.microsoft.com/office/powerpoint/2010/main" val="1367966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BBB59B-C037-0BAB-A6C0-A42E66EA90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9C03CAB-59CB-D53C-A3F5-896BA2BE03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C9BF61-19CA-97CC-D51E-AB6B92E506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16A2A6-0018-4785-8099-7B02EF165579}" type="datetimeFigureOut">
              <a:rPr lang="en-US" smtClean="0"/>
              <a:t>6/18/2024</a:t>
            </a:fld>
            <a:endParaRPr lang="en-US"/>
          </a:p>
        </p:txBody>
      </p:sp>
      <p:sp>
        <p:nvSpPr>
          <p:cNvPr id="5" name="Footer Placeholder 4">
            <a:extLst>
              <a:ext uri="{FF2B5EF4-FFF2-40B4-BE49-F238E27FC236}">
                <a16:creationId xmlns:a16="http://schemas.microsoft.com/office/drawing/2014/main" id="{246E02B3-DD8C-4C0A-89C7-39561ABEF1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0EAF82-9B20-CF21-4206-BCB1A0C952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CA3451-7B93-44D3-ABB7-A531169589AE}" type="slidenum">
              <a:rPr lang="en-US" smtClean="0"/>
              <a:t>‹#›</a:t>
            </a:fld>
            <a:endParaRPr lang="en-US"/>
          </a:p>
        </p:txBody>
      </p:sp>
    </p:spTree>
    <p:extLst>
      <p:ext uri="{BB962C8B-B14F-4D97-AF65-F5344CB8AC3E}">
        <p14:creationId xmlns:p14="http://schemas.microsoft.com/office/powerpoint/2010/main" val="3702763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Logo&#10;&#10;Description automatically generated">
            <a:extLst>
              <a:ext uri="{FF2B5EF4-FFF2-40B4-BE49-F238E27FC236}">
                <a16:creationId xmlns:a16="http://schemas.microsoft.com/office/drawing/2014/main" id="{C4119C0D-59AF-4FE5-A6B6-9B4FAC64D166}"/>
              </a:ext>
            </a:extLst>
          </p:cNvPr>
          <p:cNvPicPr>
            <a:picLocks noChangeAspect="1"/>
          </p:cNvPicPr>
          <p:nvPr/>
        </p:nvPicPr>
        <p:blipFill rotWithShape="1">
          <a:blip r:embed="rId2">
            <a:extLst>
              <a:ext uri="{28A0092B-C50C-407E-A947-70E740481C1C}">
                <a14:useLocalDpi xmlns:a14="http://schemas.microsoft.com/office/drawing/2010/main" val="0"/>
              </a:ext>
            </a:extLst>
          </a:blip>
          <a:srcRect t="17889" r="9089" b="7772"/>
          <a:stretch/>
        </p:blipFill>
        <p:spPr>
          <a:xfrm>
            <a:off x="3523488" y="-1"/>
            <a:ext cx="8668512" cy="6857990"/>
          </a:xfrm>
          <a:prstGeom prst="rect">
            <a:avLst/>
          </a:prstGeom>
        </p:spPr>
      </p:pic>
      <p:sp>
        <p:nvSpPr>
          <p:cNvPr id="35" name="Rectangle 34">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9" name="Rectangle 3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5DC67642-5E24-FB6E-0CAF-0B57EC88D42B}"/>
              </a:ext>
            </a:extLst>
          </p:cNvPr>
          <p:cNvSpPr>
            <a:spLocks noGrp="1"/>
          </p:cNvSpPr>
          <p:nvPr/>
        </p:nvSpPr>
        <p:spPr>
          <a:xfrm>
            <a:off x="0" y="2733340"/>
            <a:ext cx="4882984" cy="1707191"/>
          </a:xfrm>
          <a:prstGeom prst="rect">
            <a:avLst/>
          </a:prstGeom>
          <a:effectLst/>
        </p:spPr>
        <p:txBody>
          <a:bodyPr vert="horz" lIns="91440" tIns="45720" rIns="91440" bIns="45720" rtlCol="0" anchor="b">
            <a:normAutofit fontScale="90000" lnSpcReduction="200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latin typeface="Rockwell"/>
              </a:rPr>
              <a:t>2021-2024: </a:t>
            </a:r>
          </a:p>
          <a:p>
            <a:pPr algn="ctr"/>
            <a:r>
              <a:rPr lang="en-US" sz="4400" b="1" dirty="0">
                <a:latin typeface="Rockwell"/>
              </a:rPr>
              <a:t>A Three Year Look Back</a:t>
            </a:r>
          </a:p>
        </p:txBody>
      </p:sp>
      <p:pic>
        <p:nvPicPr>
          <p:cNvPr id="16" name="Picture 15" descr="A picture containing logo&#10;&#10;Description automatically generated">
            <a:extLst>
              <a:ext uri="{FF2B5EF4-FFF2-40B4-BE49-F238E27FC236}">
                <a16:creationId xmlns:a16="http://schemas.microsoft.com/office/drawing/2014/main" id="{3E12CF6F-FC80-29A1-F82A-EC9777AAAAF3}"/>
              </a:ext>
            </a:extLst>
          </p:cNvPr>
          <p:cNvPicPr>
            <a:picLocks noChangeAspect="1"/>
          </p:cNvPicPr>
          <p:nvPr/>
        </p:nvPicPr>
        <p:blipFill rotWithShape="1">
          <a:blip r:embed="rId3">
            <a:extLst>
              <a:ext uri="{28A0092B-C50C-407E-A947-70E740481C1C}">
                <a14:useLocalDpi xmlns:a14="http://schemas.microsoft.com/office/drawing/2010/main" val="0"/>
              </a:ext>
            </a:extLst>
          </a:blip>
          <a:srcRect t="28913" b="31416"/>
          <a:stretch/>
        </p:blipFill>
        <p:spPr>
          <a:xfrm>
            <a:off x="321387" y="4797492"/>
            <a:ext cx="4170530" cy="914106"/>
          </a:xfrm>
          <a:prstGeom prst="rect">
            <a:avLst/>
          </a:prstGeom>
        </p:spPr>
      </p:pic>
    </p:spTree>
    <p:extLst>
      <p:ext uri="{BB962C8B-B14F-4D97-AF65-F5344CB8AC3E}">
        <p14:creationId xmlns:p14="http://schemas.microsoft.com/office/powerpoint/2010/main" val="413482654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picture containing logo&#10;&#10;Description automatically generated">
            <a:extLst>
              <a:ext uri="{FF2B5EF4-FFF2-40B4-BE49-F238E27FC236}">
                <a16:creationId xmlns:a16="http://schemas.microsoft.com/office/drawing/2014/main" id="{EB7C1795-ABA3-F8AC-4EF9-982163D367ED}"/>
              </a:ext>
            </a:extLst>
          </p:cNvPr>
          <p:cNvPicPr>
            <a:picLocks noChangeAspect="1"/>
          </p:cNvPicPr>
          <p:nvPr/>
        </p:nvPicPr>
        <p:blipFill rotWithShape="1">
          <a:blip r:embed="rId2">
            <a:extLst>
              <a:ext uri="{28A0092B-C50C-407E-A947-70E740481C1C}">
                <a14:useLocalDpi xmlns:a14="http://schemas.microsoft.com/office/drawing/2010/main" val="0"/>
              </a:ext>
            </a:extLst>
          </a:blip>
          <a:srcRect t="28913" b="31416"/>
          <a:stretch/>
        </p:blipFill>
        <p:spPr>
          <a:xfrm>
            <a:off x="7075967" y="2987893"/>
            <a:ext cx="4170530" cy="914106"/>
          </a:xfrm>
          <a:prstGeom prst="rect">
            <a:avLst/>
          </a:prstGeom>
        </p:spPr>
      </p:pic>
      <p:sp>
        <p:nvSpPr>
          <p:cNvPr id="10" name="TextBox 9">
            <a:extLst>
              <a:ext uri="{FF2B5EF4-FFF2-40B4-BE49-F238E27FC236}">
                <a16:creationId xmlns:a16="http://schemas.microsoft.com/office/drawing/2014/main" id="{E77C42D0-D7B5-302B-9512-5F8526F6082F}"/>
              </a:ext>
            </a:extLst>
          </p:cNvPr>
          <p:cNvSpPr txBox="1"/>
          <p:nvPr/>
        </p:nvSpPr>
        <p:spPr>
          <a:xfrm>
            <a:off x="0" y="6488655"/>
            <a:ext cx="8099479" cy="369332"/>
          </a:xfrm>
          <a:prstGeom prst="rect">
            <a:avLst/>
          </a:prstGeom>
          <a:noFill/>
        </p:spPr>
        <p:txBody>
          <a:bodyPr wrap="square">
            <a:spAutoFit/>
          </a:bodyPr>
          <a:lstStyle/>
          <a:p>
            <a:pPr algn="ctr"/>
            <a:r>
              <a:rPr lang="en-US" sz="1800" b="1" i="0" dirty="0">
                <a:solidFill>
                  <a:srgbClr val="002060"/>
                </a:solidFill>
                <a:effectLst/>
                <a:highlight>
                  <a:srgbClr val="FFFFFF"/>
                </a:highlight>
                <a:latin typeface="inherit"/>
              </a:rPr>
              <a:t>#DiscoverRCCC </a:t>
            </a:r>
            <a:r>
              <a:rPr lang="en-US" sz="1800" b="1" i="0" dirty="0">
                <a:solidFill>
                  <a:srgbClr val="00B0F0"/>
                </a:solidFill>
                <a:effectLst/>
                <a:highlight>
                  <a:srgbClr val="FFFFFF"/>
                </a:highlight>
                <a:latin typeface="inherit"/>
              </a:rPr>
              <a:t>“Where community and careers connect”</a:t>
            </a:r>
            <a:endParaRPr lang="en-US" b="0" i="0" dirty="0">
              <a:solidFill>
                <a:srgbClr val="242424"/>
              </a:solidFill>
              <a:effectLst/>
              <a:highlight>
                <a:srgbClr val="FFFFFF"/>
              </a:highlight>
              <a:latin typeface="Segoe UI" panose="020B0502040204020203" pitchFamily="34" charset="0"/>
            </a:endParaRPr>
          </a:p>
        </p:txBody>
      </p:sp>
      <p:sp>
        <p:nvSpPr>
          <p:cNvPr id="8" name="Rectangle 1">
            <a:extLst>
              <a:ext uri="{FF2B5EF4-FFF2-40B4-BE49-F238E27FC236}">
                <a16:creationId xmlns:a16="http://schemas.microsoft.com/office/drawing/2014/main" id="{38F86191-F4EE-2EA3-51CC-49362627DB8F}"/>
              </a:ext>
            </a:extLst>
          </p:cNvPr>
          <p:cNvSpPr>
            <a:spLocks noChangeArrowheads="1"/>
          </p:cNvSpPr>
          <p:nvPr/>
        </p:nvSpPr>
        <p:spPr bwMode="auto">
          <a:xfrm>
            <a:off x="1143241" y="159968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 name="Title 1">
            <a:extLst>
              <a:ext uri="{FF2B5EF4-FFF2-40B4-BE49-F238E27FC236}">
                <a16:creationId xmlns:a16="http://schemas.microsoft.com/office/drawing/2014/main" id="{8E7A0A4D-6A2A-2EAB-A550-D6C6C1CB02C6}"/>
              </a:ext>
            </a:extLst>
          </p:cNvPr>
          <p:cNvSpPr>
            <a:spLocks noGrp="1"/>
          </p:cNvSpPr>
          <p:nvPr>
            <p:ph type="title"/>
          </p:nvPr>
        </p:nvSpPr>
        <p:spPr>
          <a:xfrm>
            <a:off x="23854" y="125617"/>
            <a:ext cx="8099479" cy="1325563"/>
          </a:xfrm>
        </p:spPr>
        <p:txBody>
          <a:bodyPr>
            <a:normAutofit/>
          </a:bodyPr>
          <a:lstStyle/>
          <a:p>
            <a:pPr algn="ctr"/>
            <a:r>
              <a:rPr lang="en-US" sz="4000" b="1" dirty="0">
                <a:latin typeface="Rockwell" panose="02060603020205020403" pitchFamily="18" charset="0"/>
              </a:rPr>
              <a:t>Personnel</a:t>
            </a:r>
          </a:p>
        </p:txBody>
      </p:sp>
      <p:pic>
        <p:nvPicPr>
          <p:cNvPr id="5124" name="Picture 4" descr="A group of orange cartoon people holding hands&#10;&#10;Description automatically generated">
            <a:extLst>
              <a:ext uri="{FF2B5EF4-FFF2-40B4-BE49-F238E27FC236}">
                <a16:creationId xmlns:a16="http://schemas.microsoft.com/office/drawing/2014/main" id="{C4117D51-4DFF-22C9-9EA5-694E7F8C76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7924" y="3199363"/>
            <a:ext cx="3594758" cy="2696536"/>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2">
            <a:extLst>
              <a:ext uri="{FF2B5EF4-FFF2-40B4-BE49-F238E27FC236}">
                <a16:creationId xmlns:a16="http://schemas.microsoft.com/office/drawing/2014/main" id="{4AC13FB2-C22C-8F9F-4326-B97994EC744E}"/>
              </a:ext>
            </a:extLst>
          </p:cNvPr>
          <p:cNvSpPr>
            <a:spLocks noGrp="1"/>
          </p:cNvSpPr>
          <p:nvPr/>
        </p:nvSpPr>
        <p:spPr>
          <a:xfrm>
            <a:off x="76456" y="1326490"/>
            <a:ext cx="3587613" cy="4204996"/>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457200" lvl="1" indent="0">
              <a:buClrTx/>
              <a:buSzPct val="125000"/>
              <a:buNone/>
            </a:pPr>
            <a:r>
              <a:rPr lang="en-US" sz="2200" b="1" dirty="0">
                <a:latin typeface="Rockwell"/>
              </a:rPr>
              <a:t>Where We Were: </a:t>
            </a:r>
            <a:r>
              <a:rPr lang="en-US" sz="2200" dirty="0">
                <a:latin typeface="Rockwell"/>
              </a:rPr>
              <a:t>In 2021, many of the critical positions at the College were vacant. Hiring qualified personnel, especially in leadership positions, was a priority. </a:t>
            </a:r>
            <a:endParaRPr lang="en-US" sz="2200" dirty="0">
              <a:latin typeface="Rockwell" panose="02060603020205020403" pitchFamily="18" charset="0"/>
            </a:endParaRPr>
          </a:p>
        </p:txBody>
      </p:sp>
    </p:spTree>
    <p:extLst>
      <p:ext uri="{BB962C8B-B14F-4D97-AF65-F5344CB8AC3E}">
        <p14:creationId xmlns:p14="http://schemas.microsoft.com/office/powerpoint/2010/main" val="205122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picture containing logo&#10;&#10;Description automatically generated">
            <a:extLst>
              <a:ext uri="{FF2B5EF4-FFF2-40B4-BE49-F238E27FC236}">
                <a16:creationId xmlns:a16="http://schemas.microsoft.com/office/drawing/2014/main" id="{EB7C1795-ABA3-F8AC-4EF9-982163D367ED}"/>
              </a:ext>
            </a:extLst>
          </p:cNvPr>
          <p:cNvPicPr>
            <a:picLocks noChangeAspect="1"/>
          </p:cNvPicPr>
          <p:nvPr/>
        </p:nvPicPr>
        <p:blipFill rotWithShape="1">
          <a:blip r:embed="rId3">
            <a:extLst>
              <a:ext uri="{28A0092B-C50C-407E-A947-70E740481C1C}">
                <a14:useLocalDpi xmlns:a14="http://schemas.microsoft.com/office/drawing/2010/main" val="0"/>
              </a:ext>
            </a:extLst>
          </a:blip>
          <a:srcRect t="28913" b="31416"/>
          <a:stretch/>
        </p:blipFill>
        <p:spPr>
          <a:xfrm>
            <a:off x="7075967" y="2987893"/>
            <a:ext cx="4170530" cy="914106"/>
          </a:xfrm>
          <a:prstGeom prst="rect">
            <a:avLst/>
          </a:prstGeom>
        </p:spPr>
      </p:pic>
      <p:sp>
        <p:nvSpPr>
          <p:cNvPr id="10" name="TextBox 9">
            <a:extLst>
              <a:ext uri="{FF2B5EF4-FFF2-40B4-BE49-F238E27FC236}">
                <a16:creationId xmlns:a16="http://schemas.microsoft.com/office/drawing/2014/main" id="{E77C42D0-D7B5-302B-9512-5F8526F6082F}"/>
              </a:ext>
            </a:extLst>
          </p:cNvPr>
          <p:cNvSpPr txBox="1"/>
          <p:nvPr/>
        </p:nvSpPr>
        <p:spPr>
          <a:xfrm>
            <a:off x="0" y="6488655"/>
            <a:ext cx="8099479" cy="369332"/>
          </a:xfrm>
          <a:prstGeom prst="rect">
            <a:avLst/>
          </a:prstGeom>
          <a:noFill/>
        </p:spPr>
        <p:txBody>
          <a:bodyPr wrap="square">
            <a:spAutoFit/>
          </a:bodyPr>
          <a:lstStyle/>
          <a:p>
            <a:pPr algn="ctr"/>
            <a:r>
              <a:rPr lang="en-US" sz="1800" b="1" i="0" dirty="0">
                <a:solidFill>
                  <a:srgbClr val="002060"/>
                </a:solidFill>
                <a:effectLst/>
                <a:highlight>
                  <a:srgbClr val="FFFFFF"/>
                </a:highlight>
                <a:latin typeface="inherit"/>
              </a:rPr>
              <a:t>#DiscoverRCCC </a:t>
            </a:r>
            <a:r>
              <a:rPr lang="en-US" sz="1800" b="1" i="0" dirty="0">
                <a:solidFill>
                  <a:srgbClr val="00B0F0"/>
                </a:solidFill>
                <a:effectLst/>
                <a:highlight>
                  <a:srgbClr val="FFFFFF"/>
                </a:highlight>
                <a:latin typeface="inherit"/>
              </a:rPr>
              <a:t>“Where community and careers connect”</a:t>
            </a:r>
            <a:endParaRPr lang="en-US" b="0" i="0" dirty="0">
              <a:solidFill>
                <a:srgbClr val="242424"/>
              </a:solidFill>
              <a:effectLst/>
              <a:highlight>
                <a:srgbClr val="FFFFFF"/>
              </a:highlight>
              <a:latin typeface="Segoe UI" panose="020B0502040204020203" pitchFamily="34" charset="0"/>
            </a:endParaRPr>
          </a:p>
        </p:txBody>
      </p:sp>
      <p:sp>
        <p:nvSpPr>
          <p:cNvPr id="8" name="Rectangle 1">
            <a:extLst>
              <a:ext uri="{FF2B5EF4-FFF2-40B4-BE49-F238E27FC236}">
                <a16:creationId xmlns:a16="http://schemas.microsoft.com/office/drawing/2014/main" id="{38F86191-F4EE-2EA3-51CC-49362627DB8F}"/>
              </a:ext>
            </a:extLst>
          </p:cNvPr>
          <p:cNvSpPr>
            <a:spLocks noChangeArrowheads="1"/>
          </p:cNvSpPr>
          <p:nvPr/>
        </p:nvSpPr>
        <p:spPr bwMode="auto">
          <a:xfrm>
            <a:off x="1143241" y="159968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 name="Title 1">
            <a:extLst>
              <a:ext uri="{FF2B5EF4-FFF2-40B4-BE49-F238E27FC236}">
                <a16:creationId xmlns:a16="http://schemas.microsoft.com/office/drawing/2014/main" id="{8E7A0A4D-6A2A-2EAB-A550-D6C6C1CB02C6}"/>
              </a:ext>
            </a:extLst>
          </p:cNvPr>
          <p:cNvSpPr>
            <a:spLocks noGrp="1"/>
          </p:cNvSpPr>
          <p:nvPr>
            <p:ph type="title"/>
          </p:nvPr>
        </p:nvSpPr>
        <p:spPr>
          <a:xfrm>
            <a:off x="23854" y="47704"/>
            <a:ext cx="8099479" cy="1325563"/>
          </a:xfrm>
        </p:spPr>
        <p:txBody>
          <a:bodyPr>
            <a:normAutofit/>
          </a:bodyPr>
          <a:lstStyle/>
          <a:p>
            <a:pPr algn="ctr"/>
            <a:r>
              <a:rPr lang="en-US" sz="4000" b="1" dirty="0">
                <a:latin typeface="Rockwell" panose="02060603020205020403" pitchFamily="18" charset="0"/>
              </a:rPr>
              <a:t>Personnel</a:t>
            </a:r>
          </a:p>
        </p:txBody>
      </p:sp>
      <p:pic>
        <p:nvPicPr>
          <p:cNvPr id="6146" name="Picture 2" descr="A group of people jumping in the air&#10;&#10;Description automatically generated">
            <a:extLst>
              <a:ext uri="{FF2B5EF4-FFF2-40B4-BE49-F238E27FC236}">
                <a16:creationId xmlns:a16="http://schemas.microsoft.com/office/drawing/2014/main" id="{8963B465-9B82-A893-70D3-954029BDB5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2946" y="5172254"/>
            <a:ext cx="2163547" cy="1442364"/>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a:extLst>
              <a:ext uri="{FF2B5EF4-FFF2-40B4-BE49-F238E27FC236}">
                <a16:creationId xmlns:a16="http://schemas.microsoft.com/office/drawing/2014/main" id="{4AC13FB2-C22C-8F9F-4326-B97994EC744E}"/>
              </a:ext>
            </a:extLst>
          </p:cNvPr>
          <p:cNvSpPr>
            <a:spLocks noGrp="1"/>
          </p:cNvSpPr>
          <p:nvPr/>
        </p:nvSpPr>
        <p:spPr>
          <a:xfrm>
            <a:off x="99037" y="1022542"/>
            <a:ext cx="7995571" cy="990832"/>
          </a:xfrm>
          <a:prstGeom prst="rect">
            <a:avLst/>
          </a:prstGeom>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457200" lvl="1" indent="0">
              <a:buClrTx/>
              <a:buSzPct val="125000"/>
              <a:buNone/>
            </a:pPr>
            <a:r>
              <a:rPr lang="en-US" b="1" dirty="0">
                <a:latin typeface="Rockwell"/>
              </a:rPr>
              <a:t>Where We Are: </a:t>
            </a:r>
            <a:r>
              <a:rPr lang="en-US" dirty="0">
                <a:latin typeface="Rockwell"/>
              </a:rPr>
              <a:t>In addition to numerous part-time positions, the following key full-time positions have been filled over the last three years.</a:t>
            </a:r>
          </a:p>
        </p:txBody>
      </p:sp>
      <p:sp>
        <p:nvSpPr>
          <p:cNvPr id="6" name="Content Placeholder 2">
            <a:extLst>
              <a:ext uri="{FF2B5EF4-FFF2-40B4-BE49-F238E27FC236}">
                <a16:creationId xmlns:a16="http://schemas.microsoft.com/office/drawing/2014/main" id="{5CC26E18-8730-2B2C-F0EE-ABCDE2113E3F}"/>
              </a:ext>
            </a:extLst>
          </p:cNvPr>
          <p:cNvSpPr txBox="1">
            <a:spLocks/>
          </p:cNvSpPr>
          <p:nvPr/>
        </p:nvSpPr>
        <p:spPr>
          <a:xfrm>
            <a:off x="274517" y="2096152"/>
            <a:ext cx="3113289" cy="2993324"/>
          </a:xfrm>
          <a:prstGeom prst="rect">
            <a:avLst/>
          </a:prstGeom>
          <a:ln>
            <a:solidFill>
              <a:schemeClr val="tx1"/>
            </a:solidFill>
            <a:prstDash val="solid"/>
          </a:ln>
        </p:spPr>
        <p:txBody>
          <a:bodyPr vert="horz" lIns="91440" tIns="45720" rIns="91440" bIns="45720" rtlCol="0" anchor="ctr">
            <a:normAutofit fontScale="40000" lnSpcReduction="200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1">
              <a:buClrTx/>
              <a:buSzPct val="125000"/>
            </a:pPr>
            <a:r>
              <a:rPr lang="en-US" sz="3000" dirty="0">
                <a:latin typeface="Rockwell"/>
              </a:rPr>
              <a:t>Executive Assistant to the President</a:t>
            </a:r>
          </a:p>
          <a:p>
            <a:pPr lvl="1">
              <a:buSzPct val="125000"/>
            </a:pPr>
            <a:r>
              <a:rPr lang="en-US" sz="3000" dirty="0">
                <a:latin typeface="Rockwell"/>
              </a:rPr>
              <a:t>Vice President of Instruction and Student Services</a:t>
            </a:r>
          </a:p>
          <a:p>
            <a:pPr lvl="1">
              <a:buSzPct val="125000"/>
            </a:pPr>
            <a:r>
              <a:rPr lang="en-US" sz="3000" dirty="0">
                <a:latin typeface="Rockwell"/>
              </a:rPr>
              <a:t>Vice President of Administrative and Fiscal Services</a:t>
            </a:r>
          </a:p>
          <a:p>
            <a:pPr lvl="1">
              <a:buClrTx/>
              <a:buSzPct val="125000"/>
            </a:pPr>
            <a:r>
              <a:rPr lang="en-US" sz="3000" dirty="0">
                <a:latin typeface="Rockwell"/>
              </a:rPr>
              <a:t>Vice President for Workforce and Institutional Advancement</a:t>
            </a:r>
          </a:p>
          <a:p>
            <a:pPr lvl="1">
              <a:buClrTx/>
              <a:buSzPct val="125000"/>
            </a:pPr>
            <a:r>
              <a:rPr lang="en-US" sz="3000" dirty="0">
                <a:latin typeface="Rockwell"/>
              </a:rPr>
              <a:t>Executive Director for Human Resources</a:t>
            </a:r>
          </a:p>
          <a:p>
            <a:pPr lvl="1">
              <a:buClrTx/>
              <a:buSzPct val="125000"/>
            </a:pPr>
            <a:r>
              <a:rPr lang="en-US" sz="3000" dirty="0">
                <a:latin typeface="Rockwell"/>
              </a:rPr>
              <a:t>Dean of Workforce</a:t>
            </a:r>
          </a:p>
          <a:p>
            <a:pPr lvl="1">
              <a:buClrTx/>
              <a:buSzPct val="125000"/>
            </a:pPr>
            <a:r>
              <a:rPr lang="en-US" sz="3000" dirty="0">
                <a:latin typeface="Rockwell"/>
              </a:rPr>
              <a:t>Dean of Student Services</a:t>
            </a:r>
          </a:p>
          <a:p>
            <a:pPr lvl="1">
              <a:buClrTx/>
              <a:buSzPct val="125000"/>
            </a:pPr>
            <a:r>
              <a:rPr lang="en-US" sz="3000" dirty="0">
                <a:latin typeface="Rockwell"/>
              </a:rPr>
              <a:t>Dean of College Transfer and Health Sciences</a:t>
            </a:r>
          </a:p>
          <a:p>
            <a:pPr lvl="1">
              <a:buClrTx/>
              <a:buSzPct val="125000"/>
            </a:pPr>
            <a:r>
              <a:rPr lang="en-US" sz="3000" dirty="0">
                <a:latin typeface="Rockwell"/>
              </a:rPr>
              <a:t>Dean of Business Technologies and Public Service</a:t>
            </a:r>
          </a:p>
          <a:p>
            <a:pPr lvl="1">
              <a:buClrTx/>
              <a:buSzPct val="125000"/>
            </a:pPr>
            <a:r>
              <a:rPr lang="en-US" sz="3000" dirty="0">
                <a:latin typeface="Rockwell"/>
              </a:rPr>
              <a:t>Director of Nursing</a:t>
            </a:r>
          </a:p>
          <a:p>
            <a:pPr lvl="1">
              <a:buClrTx/>
              <a:buSzPct val="125000"/>
            </a:pPr>
            <a:r>
              <a:rPr lang="en-US" sz="3000" dirty="0">
                <a:latin typeface="Rockwell"/>
              </a:rPr>
              <a:t>Director of Marketing &amp; Recruitment</a:t>
            </a:r>
            <a:endParaRPr lang="en-US" sz="3000" dirty="0">
              <a:latin typeface="Rockwell" panose="02060603020205020403" pitchFamily="18" charset="0"/>
            </a:endParaRPr>
          </a:p>
          <a:p>
            <a:pPr lvl="1">
              <a:buClrTx/>
              <a:buSzPct val="125000"/>
            </a:pPr>
            <a:r>
              <a:rPr lang="en-US" sz="3000" dirty="0">
                <a:latin typeface="Rockwell"/>
              </a:rPr>
              <a:t>Director of Small Business Center</a:t>
            </a:r>
          </a:p>
        </p:txBody>
      </p:sp>
      <p:sp>
        <p:nvSpPr>
          <p:cNvPr id="9" name="Content Placeholder 2">
            <a:extLst>
              <a:ext uri="{FF2B5EF4-FFF2-40B4-BE49-F238E27FC236}">
                <a16:creationId xmlns:a16="http://schemas.microsoft.com/office/drawing/2014/main" id="{ABA4C36D-1CAF-5B10-059D-271A32E87C2A}"/>
              </a:ext>
            </a:extLst>
          </p:cNvPr>
          <p:cNvSpPr txBox="1">
            <a:spLocks/>
          </p:cNvSpPr>
          <p:nvPr/>
        </p:nvSpPr>
        <p:spPr>
          <a:xfrm>
            <a:off x="3662323" y="2096152"/>
            <a:ext cx="3413644" cy="2993324"/>
          </a:xfrm>
          <a:prstGeom prst="rect">
            <a:avLst/>
          </a:prstGeom>
          <a:ln>
            <a:solidFill>
              <a:schemeClr val="tx1"/>
            </a:solidFill>
            <a:prstDash val="solid"/>
          </a:ln>
        </p:spPr>
        <p:txBody>
          <a:bodyPr vert="horz" lIns="91440" tIns="45720" rIns="91440" bIns="45720" rtlCol="0" anchor="ctr">
            <a:normAutofit lnSpcReduction="100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1">
              <a:buClrTx/>
              <a:buSzPct val="125000"/>
            </a:pPr>
            <a:r>
              <a:rPr lang="en-US" sz="1200" dirty="0">
                <a:latin typeface="Rockwell"/>
              </a:rPr>
              <a:t>Director of College and Career Readiness</a:t>
            </a:r>
          </a:p>
          <a:p>
            <a:pPr lvl="1">
              <a:buClrTx/>
              <a:buSzPct val="125000"/>
            </a:pPr>
            <a:r>
              <a:rPr lang="en-US" sz="1200" dirty="0">
                <a:latin typeface="Rockwell"/>
              </a:rPr>
              <a:t>Director of Distance Education</a:t>
            </a:r>
          </a:p>
          <a:p>
            <a:pPr lvl="1">
              <a:buClrTx/>
              <a:buSzPct val="125000"/>
            </a:pPr>
            <a:r>
              <a:rPr lang="en-US" sz="1200" dirty="0">
                <a:latin typeface="Rockwell"/>
              </a:rPr>
              <a:t>Director of Information Technology</a:t>
            </a:r>
            <a:endParaRPr lang="en-US" sz="1200" dirty="0">
              <a:latin typeface="Rockwell" panose="02060603020205020403" pitchFamily="18" charset="0"/>
            </a:endParaRPr>
          </a:p>
          <a:p>
            <a:pPr lvl="1">
              <a:lnSpc>
                <a:spcPct val="80000"/>
              </a:lnSpc>
              <a:buClrTx/>
              <a:buSzPct val="125000"/>
            </a:pPr>
            <a:r>
              <a:rPr lang="en-US" sz="1200" dirty="0">
                <a:latin typeface="Rockwell"/>
              </a:rPr>
              <a:t>Director of Advising</a:t>
            </a:r>
          </a:p>
          <a:p>
            <a:pPr lvl="1">
              <a:lnSpc>
                <a:spcPct val="80000"/>
              </a:lnSpc>
              <a:buClrTx/>
              <a:buSzPct val="125000"/>
            </a:pPr>
            <a:r>
              <a:rPr lang="en-US" sz="1200" dirty="0">
                <a:latin typeface="Rockwell"/>
              </a:rPr>
              <a:t>Director of Admissions</a:t>
            </a:r>
          </a:p>
          <a:p>
            <a:pPr lvl="1">
              <a:lnSpc>
                <a:spcPct val="80000"/>
              </a:lnSpc>
              <a:buClrTx/>
              <a:buSzPct val="125000"/>
            </a:pPr>
            <a:r>
              <a:rPr lang="en-US" sz="1200" dirty="0">
                <a:latin typeface="Rockwell"/>
              </a:rPr>
              <a:t>Continuing Education Registrar</a:t>
            </a:r>
          </a:p>
          <a:p>
            <a:pPr lvl="1">
              <a:lnSpc>
                <a:spcPct val="80000"/>
              </a:lnSpc>
              <a:buClrTx/>
              <a:buSzPct val="125000"/>
            </a:pPr>
            <a:r>
              <a:rPr lang="en-US" sz="1200" dirty="0">
                <a:latin typeface="Rockwell"/>
              </a:rPr>
              <a:t>Nursing Instructors (3)</a:t>
            </a:r>
          </a:p>
          <a:p>
            <a:pPr lvl="1">
              <a:lnSpc>
                <a:spcPct val="80000"/>
              </a:lnSpc>
              <a:buClrTx/>
              <a:buSzPct val="125000"/>
            </a:pPr>
            <a:r>
              <a:rPr lang="en-US" sz="1200" dirty="0">
                <a:latin typeface="Rockwell"/>
              </a:rPr>
              <a:t>Early Childhood Instructor</a:t>
            </a:r>
          </a:p>
          <a:p>
            <a:pPr lvl="1">
              <a:lnSpc>
                <a:spcPct val="80000"/>
              </a:lnSpc>
              <a:buClrTx/>
              <a:buSzPct val="125000"/>
            </a:pPr>
            <a:r>
              <a:rPr lang="en-US" sz="1200" dirty="0">
                <a:latin typeface="Rockwell"/>
              </a:rPr>
              <a:t>Industrial Systems/Mechatronics Instructor</a:t>
            </a:r>
          </a:p>
          <a:p>
            <a:pPr lvl="1">
              <a:lnSpc>
                <a:spcPct val="80000"/>
              </a:lnSpc>
              <a:buClrTx/>
              <a:buSzPct val="125000"/>
            </a:pPr>
            <a:r>
              <a:rPr lang="en-US" sz="1200" dirty="0">
                <a:latin typeface="Rockwell"/>
              </a:rPr>
              <a:t>Recruitment/Student Life Coordinator</a:t>
            </a:r>
          </a:p>
          <a:p>
            <a:pPr lvl="1">
              <a:lnSpc>
                <a:spcPct val="80000"/>
              </a:lnSpc>
              <a:buClrTx/>
              <a:buSzPct val="125000"/>
            </a:pPr>
            <a:r>
              <a:rPr lang="en-US" sz="1200" dirty="0">
                <a:latin typeface="Rockwell"/>
              </a:rPr>
              <a:t>Marketing Coordinator </a:t>
            </a:r>
          </a:p>
          <a:p>
            <a:pPr lvl="1">
              <a:lnSpc>
                <a:spcPct val="80000"/>
              </a:lnSpc>
              <a:buClrTx/>
              <a:buSzPct val="125000"/>
            </a:pPr>
            <a:r>
              <a:rPr lang="en-US" sz="1200" dirty="0">
                <a:latin typeface="Rockwell"/>
              </a:rPr>
              <a:t>Maintenance Supervisor</a:t>
            </a:r>
          </a:p>
          <a:p>
            <a:pPr lvl="1">
              <a:lnSpc>
                <a:spcPct val="80000"/>
              </a:lnSpc>
              <a:buClrTx/>
              <a:buSzPct val="125000"/>
            </a:pPr>
            <a:r>
              <a:rPr lang="en-US" sz="1200" dirty="0">
                <a:latin typeface="Rockwell"/>
              </a:rPr>
              <a:t>TRIO Administrative Assistant</a:t>
            </a:r>
          </a:p>
          <a:p>
            <a:pPr lvl="1">
              <a:lnSpc>
                <a:spcPct val="80000"/>
              </a:lnSpc>
              <a:buClrTx/>
              <a:buSzPct val="125000"/>
            </a:pPr>
            <a:r>
              <a:rPr lang="en-US" sz="1200" dirty="0">
                <a:latin typeface="Rockwell"/>
              </a:rPr>
              <a:t>Administrative Assistant to the VP for Workforce and Institutional Advancement</a:t>
            </a:r>
          </a:p>
          <a:p>
            <a:pPr lvl="1">
              <a:lnSpc>
                <a:spcPct val="80000"/>
              </a:lnSpc>
              <a:buClrTx/>
              <a:buSzPct val="125000"/>
            </a:pPr>
            <a:r>
              <a:rPr lang="en-US" sz="1200" dirty="0">
                <a:latin typeface="Rockwell"/>
              </a:rPr>
              <a:t>Accounts Payable/Payroll</a:t>
            </a:r>
          </a:p>
          <a:p>
            <a:pPr lvl="1">
              <a:lnSpc>
                <a:spcPct val="80000"/>
              </a:lnSpc>
              <a:buClrTx/>
              <a:buSzPct val="125000"/>
            </a:pPr>
            <a:r>
              <a:rPr lang="en-US" sz="1200" dirty="0">
                <a:latin typeface="Rockwell"/>
              </a:rPr>
              <a:t>Fiscal Coordinator</a:t>
            </a:r>
          </a:p>
        </p:txBody>
      </p:sp>
    </p:spTree>
    <p:extLst>
      <p:ext uri="{BB962C8B-B14F-4D97-AF65-F5344CB8AC3E}">
        <p14:creationId xmlns:p14="http://schemas.microsoft.com/office/powerpoint/2010/main" val="97500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picture containing logo&#10;&#10;Description automatically generated">
            <a:extLst>
              <a:ext uri="{FF2B5EF4-FFF2-40B4-BE49-F238E27FC236}">
                <a16:creationId xmlns:a16="http://schemas.microsoft.com/office/drawing/2014/main" id="{EB7C1795-ABA3-F8AC-4EF9-982163D367ED}"/>
              </a:ext>
            </a:extLst>
          </p:cNvPr>
          <p:cNvPicPr>
            <a:picLocks noChangeAspect="1"/>
          </p:cNvPicPr>
          <p:nvPr/>
        </p:nvPicPr>
        <p:blipFill rotWithShape="1">
          <a:blip r:embed="rId3">
            <a:extLst>
              <a:ext uri="{28A0092B-C50C-407E-A947-70E740481C1C}">
                <a14:useLocalDpi xmlns:a14="http://schemas.microsoft.com/office/drawing/2010/main" val="0"/>
              </a:ext>
            </a:extLst>
          </a:blip>
          <a:srcRect t="28913" b="31416"/>
          <a:stretch/>
        </p:blipFill>
        <p:spPr>
          <a:xfrm>
            <a:off x="7075967" y="2987893"/>
            <a:ext cx="4170530" cy="914106"/>
          </a:xfrm>
          <a:prstGeom prst="rect">
            <a:avLst/>
          </a:prstGeom>
        </p:spPr>
      </p:pic>
      <p:sp>
        <p:nvSpPr>
          <p:cNvPr id="10" name="TextBox 9">
            <a:extLst>
              <a:ext uri="{FF2B5EF4-FFF2-40B4-BE49-F238E27FC236}">
                <a16:creationId xmlns:a16="http://schemas.microsoft.com/office/drawing/2014/main" id="{E77C42D0-D7B5-302B-9512-5F8526F6082F}"/>
              </a:ext>
            </a:extLst>
          </p:cNvPr>
          <p:cNvSpPr txBox="1"/>
          <p:nvPr/>
        </p:nvSpPr>
        <p:spPr>
          <a:xfrm>
            <a:off x="0" y="6488655"/>
            <a:ext cx="8099479" cy="369332"/>
          </a:xfrm>
          <a:prstGeom prst="rect">
            <a:avLst/>
          </a:prstGeom>
          <a:noFill/>
        </p:spPr>
        <p:txBody>
          <a:bodyPr wrap="square">
            <a:spAutoFit/>
          </a:bodyPr>
          <a:lstStyle/>
          <a:p>
            <a:pPr algn="ctr"/>
            <a:r>
              <a:rPr lang="en-US" sz="1800" b="1" i="0" dirty="0">
                <a:solidFill>
                  <a:srgbClr val="002060"/>
                </a:solidFill>
                <a:effectLst/>
                <a:highlight>
                  <a:srgbClr val="FFFFFF"/>
                </a:highlight>
                <a:latin typeface="inherit"/>
              </a:rPr>
              <a:t>#DiscoverRCCC </a:t>
            </a:r>
            <a:r>
              <a:rPr lang="en-US" sz="1800" b="1" i="0" dirty="0">
                <a:solidFill>
                  <a:srgbClr val="00B0F0"/>
                </a:solidFill>
                <a:effectLst/>
                <a:highlight>
                  <a:srgbClr val="FFFFFF"/>
                </a:highlight>
                <a:latin typeface="inherit"/>
              </a:rPr>
              <a:t>“Where community and careers connect”</a:t>
            </a:r>
            <a:endParaRPr lang="en-US" b="0" i="0" dirty="0">
              <a:solidFill>
                <a:srgbClr val="242424"/>
              </a:solidFill>
              <a:effectLst/>
              <a:highlight>
                <a:srgbClr val="FFFFFF"/>
              </a:highlight>
              <a:latin typeface="Segoe UI" panose="020B0502040204020203" pitchFamily="34" charset="0"/>
            </a:endParaRPr>
          </a:p>
        </p:txBody>
      </p:sp>
      <p:sp>
        <p:nvSpPr>
          <p:cNvPr id="8" name="Rectangle 1">
            <a:extLst>
              <a:ext uri="{FF2B5EF4-FFF2-40B4-BE49-F238E27FC236}">
                <a16:creationId xmlns:a16="http://schemas.microsoft.com/office/drawing/2014/main" id="{38F86191-F4EE-2EA3-51CC-49362627DB8F}"/>
              </a:ext>
            </a:extLst>
          </p:cNvPr>
          <p:cNvSpPr>
            <a:spLocks noChangeArrowheads="1"/>
          </p:cNvSpPr>
          <p:nvPr/>
        </p:nvSpPr>
        <p:spPr bwMode="auto">
          <a:xfrm>
            <a:off x="1143241" y="159968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 name="Title 1">
            <a:extLst>
              <a:ext uri="{FF2B5EF4-FFF2-40B4-BE49-F238E27FC236}">
                <a16:creationId xmlns:a16="http://schemas.microsoft.com/office/drawing/2014/main" id="{8E7A0A4D-6A2A-2EAB-A550-D6C6C1CB02C6}"/>
              </a:ext>
            </a:extLst>
          </p:cNvPr>
          <p:cNvSpPr>
            <a:spLocks noGrp="1"/>
          </p:cNvSpPr>
          <p:nvPr>
            <p:ph type="title"/>
          </p:nvPr>
        </p:nvSpPr>
        <p:spPr>
          <a:xfrm>
            <a:off x="23854" y="125617"/>
            <a:ext cx="8099479" cy="1325563"/>
          </a:xfrm>
        </p:spPr>
        <p:txBody>
          <a:bodyPr>
            <a:normAutofit/>
          </a:bodyPr>
          <a:lstStyle/>
          <a:p>
            <a:pPr algn="ctr"/>
            <a:r>
              <a:rPr lang="en-US" sz="4000" b="1" i="0" u="none" strike="noStrike" dirty="0">
                <a:solidFill>
                  <a:srgbClr val="000000"/>
                </a:solidFill>
                <a:effectLst/>
                <a:highlight>
                  <a:srgbClr val="F5F5F5"/>
                </a:highlight>
                <a:latin typeface="Rockwell" panose="02060603020205020403" pitchFamily="18" charset="0"/>
              </a:rPr>
              <a:t>Student Services</a:t>
            </a:r>
            <a:r>
              <a:rPr lang="en-US" sz="4000" b="0" i="0" dirty="0">
                <a:solidFill>
                  <a:srgbClr val="000000"/>
                </a:solidFill>
                <a:effectLst/>
                <a:highlight>
                  <a:srgbClr val="F5F5F5"/>
                </a:highlight>
                <a:latin typeface="Rockwell" panose="02060603020205020403" pitchFamily="18" charset="0"/>
              </a:rPr>
              <a:t>​</a:t>
            </a:r>
            <a:endParaRPr lang="en-US" sz="4000" b="1" dirty="0">
              <a:latin typeface="Rockwell" panose="02060603020205020403" pitchFamily="18" charset="0"/>
            </a:endParaRPr>
          </a:p>
        </p:txBody>
      </p:sp>
      <p:graphicFrame>
        <p:nvGraphicFramePr>
          <p:cNvPr id="4" name="Table 3">
            <a:extLst>
              <a:ext uri="{FF2B5EF4-FFF2-40B4-BE49-F238E27FC236}">
                <a16:creationId xmlns:a16="http://schemas.microsoft.com/office/drawing/2014/main" id="{4F7ADF67-7767-EC84-3F91-AE7FEDCD8BE1}"/>
              </a:ext>
            </a:extLst>
          </p:cNvPr>
          <p:cNvGraphicFramePr>
            <a:graphicFrameLocks noGrp="1"/>
          </p:cNvGraphicFramePr>
          <p:nvPr>
            <p:extLst>
              <p:ext uri="{D42A27DB-BD31-4B8C-83A1-F6EECF244321}">
                <p14:modId xmlns:p14="http://schemas.microsoft.com/office/powerpoint/2010/main" val="1216278434"/>
              </p:ext>
            </p:extLst>
          </p:nvPr>
        </p:nvGraphicFramePr>
        <p:xfrm>
          <a:off x="1738574" y="1386059"/>
          <a:ext cx="4622329" cy="1341120"/>
        </p:xfrm>
        <a:graphic>
          <a:graphicData uri="http://schemas.openxmlformats.org/drawingml/2006/table">
            <a:tbl>
              <a:tblPr/>
              <a:tblGrid>
                <a:gridCol w="1398963">
                  <a:extLst>
                    <a:ext uri="{9D8B030D-6E8A-4147-A177-3AD203B41FA5}">
                      <a16:colId xmlns:a16="http://schemas.microsoft.com/office/drawing/2014/main" val="275367627"/>
                    </a:ext>
                  </a:extLst>
                </a:gridCol>
                <a:gridCol w="880687">
                  <a:extLst>
                    <a:ext uri="{9D8B030D-6E8A-4147-A177-3AD203B41FA5}">
                      <a16:colId xmlns:a16="http://schemas.microsoft.com/office/drawing/2014/main" val="2978866071"/>
                    </a:ext>
                  </a:extLst>
                </a:gridCol>
                <a:gridCol w="844204">
                  <a:extLst>
                    <a:ext uri="{9D8B030D-6E8A-4147-A177-3AD203B41FA5}">
                      <a16:colId xmlns:a16="http://schemas.microsoft.com/office/drawing/2014/main" val="2586404719"/>
                    </a:ext>
                  </a:extLst>
                </a:gridCol>
                <a:gridCol w="1498475">
                  <a:extLst>
                    <a:ext uri="{9D8B030D-6E8A-4147-A177-3AD203B41FA5}">
                      <a16:colId xmlns:a16="http://schemas.microsoft.com/office/drawing/2014/main" val="2394146658"/>
                    </a:ext>
                  </a:extLst>
                </a:gridCol>
              </a:tblGrid>
              <a:tr h="291502">
                <a:tc>
                  <a:txBody>
                    <a:bodyPr/>
                    <a:lstStyle/>
                    <a:p>
                      <a:pPr algn="ctr" fontAlgn="auto"/>
                      <a:r>
                        <a:rPr lang="en-US" sz="1400" b="1" i="0">
                          <a:solidFill>
                            <a:srgbClr val="FFFFFF"/>
                          </a:solidFill>
                          <a:effectLst/>
                          <a:highlight>
                            <a:srgbClr val="30ACEC"/>
                          </a:highlight>
                          <a:latin typeface="Corbel" panose="020B0503020204020204" pitchFamily="34" charset="0"/>
                        </a:rPr>
                        <a:t>​</a:t>
                      </a:r>
                    </a:p>
                    <a:p>
                      <a:pPr algn="ctr" fontAlgn="base"/>
                      <a:r>
                        <a:rPr lang="en-US" sz="1400" b="1" i="0">
                          <a:solidFill>
                            <a:srgbClr val="FFFFFF"/>
                          </a:solidFill>
                          <a:effectLst/>
                          <a:highlight>
                            <a:srgbClr val="30ACEC"/>
                          </a:highlight>
                          <a:latin typeface="Corbel" panose="020B0503020204020204" pitchFamily="34" charset="0"/>
                        </a:rPr>
                        <a:t>FTE Enrollment​</a:t>
                      </a:r>
                      <a:endParaRPr lang="en-US" b="1" i="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l" fontAlgn="auto"/>
                      <a:r>
                        <a:rPr lang="en-US" sz="1400" b="1" i="0">
                          <a:solidFill>
                            <a:srgbClr val="FFFFFF"/>
                          </a:solidFill>
                          <a:effectLst/>
                          <a:highlight>
                            <a:srgbClr val="30ACEC"/>
                          </a:highlight>
                          <a:latin typeface="Corbel" panose="020B0503020204020204" pitchFamily="34" charset="0"/>
                        </a:rPr>
                        <a:t>​</a:t>
                      </a:r>
                    </a:p>
                    <a:p>
                      <a:pPr algn="l" fontAlgn="base"/>
                      <a:r>
                        <a:rPr lang="en-US" sz="1400" b="1" i="0">
                          <a:solidFill>
                            <a:srgbClr val="FFFFFF"/>
                          </a:solidFill>
                          <a:effectLst/>
                          <a:highlight>
                            <a:srgbClr val="30ACEC"/>
                          </a:highlight>
                          <a:latin typeface="Corbel" panose="020B0503020204020204" pitchFamily="34" charset="0"/>
                        </a:rPr>
                        <a:t>​</a:t>
                      </a:r>
                      <a:endParaRPr lang="en-US" b="1" i="0">
                        <a:solidFill>
                          <a:srgbClr val="FFFFFF"/>
                        </a:solidFill>
                        <a:effectLst/>
                        <a:highlight>
                          <a:srgbClr val="30ACEC"/>
                        </a:highlight>
                      </a:endParaRPr>
                    </a:p>
                    <a:p>
                      <a:pPr algn="l" fontAlgn="base"/>
                      <a:r>
                        <a:rPr lang="en-US" sz="1400" b="1" i="0">
                          <a:solidFill>
                            <a:srgbClr val="FFFFFF"/>
                          </a:solidFill>
                          <a:effectLst/>
                          <a:highlight>
                            <a:srgbClr val="30ACEC"/>
                          </a:highlight>
                          <a:latin typeface="Corbel" panose="020B0503020204020204" pitchFamily="34" charset="0"/>
                        </a:rPr>
                        <a:t>FY2021​</a:t>
                      </a:r>
                      <a:endParaRPr lang="en-US" b="1" i="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l" fontAlgn="auto"/>
                      <a:r>
                        <a:rPr lang="en-US" sz="1400" b="1" i="0">
                          <a:solidFill>
                            <a:srgbClr val="FFFFFF"/>
                          </a:solidFill>
                          <a:effectLst/>
                          <a:highlight>
                            <a:srgbClr val="30ACEC"/>
                          </a:highlight>
                          <a:latin typeface="Corbel" panose="020B0503020204020204" pitchFamily="34" charset="0"/>
                        </a:rPr>
                        <a:t>​</a:t>
                      </a:r>
                    </a:p>
                    <a:p>
                      <a:pPr algn="l" fontAlgn="base"/>
                      <a:r>
                        <a:rPr lang="en-US" sz="1400" b="1" i="0">
                          <a:solidFill>
                            <a:srgbClr val="FFFFFF"/>
                          </a:solidFill>
                          <a:effectLst/>
                          <a:highlight>
                            <a:srgbClr val="30ACEC"/>
                          </a:highlight>
                          <a:latin typeface="Corbel" panose="020B0503020204020204" pitchFamily="34" charset="0"/>
                        </a:rPr>
                        <a:t>​</a:t>
                      </a:r>
                      <a:endParaRPr lang="en-US" b="1" i="0">
                        <a:solidFill>
                          <a:srgbClr val="FFFFFF"/>
                        </a:solidFill>
                        <a:effectLst/>
                        <a:highlight>
                          <a:srgbClr val="30ACEC"/>
                        </a:highlight>
                      </a:endParaRPr>
                    </a:p>
                    <a:p>
                      <a:pPr algn="l" fontAlgn="base"/>
                      <a:r>
                        <a:rPr lang="en-US" sz="1400" b="1" i="0">
                          <a:solidFill>
                            <a:srgbClr val="FFFFFF"/>
                          </a:solidFill>
                          <a:effectLst/>
                          <a:highlight>
                            <a:srgbClr val="30ACEC"/>
                          </a:highlight>
                          <a:latin typeface="Corbel" panose="020B0503020204020204" pitchFamily="34" charset="0"/>
                        </a:rPr>
                        <a:t>FY2024​</a:t>
                      </a:r>
                      <a:endParaRPr lang="en-US" b="1" i="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ctr" fontAlgn="base"/>
                      <a:r>
                        <a:rPr lang="en-US" sz="1400" b="1" i="0" dirty="0">
                          <a:solidFill>
                            <a:srgbClr val="000000"/>
                          </a:solidFill>
                          <a:effectLst/>
                          <a:highlight>
                            <a:srgbClr val="FFFF00"/>
                          </a:highlight>
                          <a:latin typeface="Corbel" panose="020B0503020204020204" pitchFamily="34" charset="0"/>
                        </a:rPr>
                        <a:t>Percent Increase/Decrease</a:t>
                      </a:r>
                      <a:r>
                        <a:rPr lang="en-US" sz="1400" b="1" i="0" dirty="0">
                          <a:solidFill>
                            <a:srgbClr val="FFFFFF"/>
                          </a:solidFill>
                          <a:effectLst/>
                          <a:highlight>
                            <a:srgbClr val="FFFF00"/>
                          </a:highlight>
                          <a:latin typeface="Corbel" panose="020B0503020204020204" pitchFamily="34" charset="0"/>
                        </a:rPr>
                        <a:t>​</a:t>
                      </a:r>
                      <a:endParaRPr lang="en-US" b="1" i="0" dirty="0">
                        <a:solidFill>
                          <a:srgbClr val="FFFFFF"/>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3349103057"/>
                  </a:ext>
                </a:extLst>
              </a:tr>
              <a:tr h="289560">
                <a:tc>
                  <a:txBody>
                    <a:bodyPr/>
                    <a:lstStyle/>
                    <a:p>
                      <a:pPr algn="l" fontAlgn="base"/>
                      <a:r>
                        <a:rPr lang="en-US" sz="1400" b="0" i="0">
                          <a:solidFill>
                            <a:srgbClr val="000000"/>
                          </a:solidFill>
                          <a:effectLst/>
                          <a:highlight>
                            <a:srgbClr val="CDE3F8"/>
                          </a:highlight>
                          <a:latin typeface="Corbel" panose="020B0503020204020204" pitchFamily="34" charset="0"/>
                        </a:rPr>
                        <a:t>Curriculum​</a:t>
                      </a:r>
                      <a:endParaRPr lang="en-US" b="0" i="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a:solidFill>
                            <a:srgbClr val="000000"/>
                          </a:solidFill>
                          <a:effectLst/>
                          <a:highlight>
                            <a:srgbClr val="CDE3F8"/>
                          </a:highlight>
                          <a:latin typeface="Corbel" panose="020B0503020204020204" pitchFamily="34" charset="0"/>
                        </a:rPr>
                        <a:t>379.1​</a:t>
                      </a:r>
                      <a:endParaRPr lang="en-US" b="0" i="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dirty="0">
                          <a:solidFill>
                            <a:srgbClr val="000000"/>
                          </a:solidFill>
                          <a:effectLst/>
                          <a:highlight>
                            <a:srgbClr val="CDE3F8"/>
                          </a:highlight>
                          <a:latin typeface="Corbel" panose="020B0503020204020204" pitchFamily="34" charset="0"/>
                        </a:rPr>
                        <a:t>506.5​</a:t>
                      </a:r>
                      <a:endParaRPr lang="en-US" b="0" i="0" dirty="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dirty="0">
                          <a:solidFill>
                            <a:srgbClr val="000000"/>
                          </a:solidFill>
                          <a:effectLst/>
                          <a:highlight>
                            <a:srgbClr val="FFFF00"/>
                          </a:highlight>
                          <a:latin typeface="Corbel" panose="020B0503020204020204" pitchFamily="34" charset="0"/>
                        </a:rPr>
                        <a:t>33.61%​</a:t>
                      </a:r>
                      <a:endParaRPr lang="en-US" b="0" i="0" dirty="0">
                        <a:solidFill>
                          <a:srgbClr val="000000"/>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846269365"/>
                  </a:ext>
                </a:extLst>
              </a:tr>
              <a:tr h="289560">
                <a:tc>
                  <a:txBody>
                    <a:bodyPr/>
                    <a:lstStyle/>
                    <a:p>
                      <a:pPr algn="l" fontAlgn="base"/>
                      <a:r>
                        <a:rPr lang="en-US" sz="1400" b="0" i="0">
                          <a:solidFill>
                            <a:srgbClr val="000000"/>
                          </a:solidFill>
                          <a:effectLst/>
                          <a:highlight>
                            <a:srgbClr val="E8F1FB"/>
                          </a:highlight>
                          <a:latin typeface="Corbel" panose="020B0503020204020204" pitchFamily="34" charset="0"/>
                        </a:rPr>
                        <a:t>Overall​</a:t>
                      </a:r>
                      <a:endParaRPr lang="en-US" b="0" i="0">
                        <a:solidFill>
                          <a:srgbClr val="000000"/>
                        </a:solidFill>
                        <a:effectLst/>
                        <a:highlight>
                          <a:srgbClr val="E8F1FB"/>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400" b="0" i="0" dirty="0">
                          <a:solidFill>
                            <a:srgbClr val="000000"/>
                          </a:solidFill>
                          <a:effectLst/>
                          <a:highlight>
                            <a:srgbClr val="E8F1FB"/>
                          </a:highlight>
                          <a:latin typeface="Corbel" panose="020B0503020204020204" pitchFamily="34" charset="0"/>
                        </a:rPr>
                        <a:t>510.1​</a:t>
                      </a:r>
                      <a:endParaRPr lang="en-US" b="0" i="0" dirty="0">
                        <a:solidFill>
                          <a:srgbClr val="000000"/>
                        </a:solidFill>
                        <a:effectLst/>
                        <a:highlight>
                          <a:srgbClr val="E8F1FB"/>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400" b="0" i="0" dirty="0">
                          <a:solidFill>
                            <a:srgbClr val="000000"/>
                          </a:solidFill>
                          <a:effectLst/>
                          <a:highlight>
                            <a:srgbClr val="E8F1FB"/>
                          </a:highlight>
                          <a:latin typeface="Corbel" panose="020B0503020204020204" pitchFamily="34" charset="0"/>
                        </a:rPr>
                        <a:t>782.2</a:t>
                      </a:r>
                      <a:endParaRPr lang="en-US" b="0" i="0" dirty="0">
                        <a:solidFill>
                          <a:srgbClr val="000000"/>
                        </a:solidFill>
                        <a:effectLst/>
                        <a:highlight>
                          <a:srgbClr val="E8F1FB"/>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400" b="0" i="0" dirty="0">
                          <a:solidFill>
                            <a:srgbClr val="000000"/>
                          </a:solidFill>
                          <a:effectLst/>
                          <a:highlight>
                            <a:srgbClr val="FFFF00"/>
                          </a:highlight>
                          <a:latin typeface="Corbel" panose="020B0503020204020204" pitchFamily="34" charset="0"/>
                        </a:rPr>
                        <a:t>53.37%​</a:t>
                      </a:r>
                      <a:endParaRPr lang="en-US" b="0" i="0" dirty="0">
                        <a:solidFill>
                          <a:srgbClr val="000000"/>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236291094"/>
                  </a:ext>
                </a:extLst>
              </a:tr>
            </a:tbl>
          </a:graphicData>
        </a:graphic>
      </p:graphicFrame>
      <p:sp>
        <p:nvSpPr>
          <p:cNvPr id="7" name="Rectangle 1">
            <a:extLst>
              <a:ext uri="{FF2B5EF4-FFF2-40B4-BE49-F238E27FC236}">
                <a16:creationId xmlns:a16="http://schemas.microsoft.com/office/drawing/2014/main" id="{B8A75150-8D8C-A21D-6944-028ED2DA7A5F}"/>
              </a:ext>
            </a:extLst>
          </p:cNvPr>
          <p:cNvSpPr>
            <a:spLocks noChangeArrowheads="1"/>
          </p:cNvSpPr>
          <p:nvPr/>
        </p:nvSpPr>
        <p:spPr bwMode="auto">
          <a:xfrm>
            <a:off x="3592513" y="31178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1" name="Picture 5" descr="A group of graduates in caps and gowns&#10;&#10;Description automatically generated">
            <a:extLst>
              <a:ext uri="{FF2B5EF4-FFF2-40B4-BE49-F238E27FC236}">
                <a16:creationId xmlns:a16="http://schemas.microsoft.com/office/drawing/2014/main" id="{B16FB88F-8B9C-B5B6-E92D-8A0108555C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2132" y="2938876"/>
            <a:ext cx="2696438" cy="151674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a:extLst>
              <a:ext uri="{FF2B5EF4-FFF2-40B4-BE49-F238E27FC236}">
                <a16:creationId xmlns:a16="http://schemas.microsoft.com/office/drawing/2014/main" id="{79C12F99-41D5-2F72-783A-50337F83E5F1}"/>
              </a:ext>
            </a:extLst>
          </p:cNvPr>
          <p:cNvGraphicFramePr>
            <a:graphicFrameLocks noGrp="1"/>
          </p:cNvGraphicFramePr>
          <p:nvPr>
            <p:extLst>
              <p:ext uri="{D42A27DB-BD31-4B8C-83A1-F6EECF244321}">
                <p14:modId xmlns:p14="http://schemas.microsoft.com/office/powerpoint/2010/main" val="763296503"/>
              </p:ext>
            </p:extLst>
          </p:nvPr>
        </p:nvGraphicFramePr>
        <p:xfrm>
          <a:off x="1726105" y="4715689"/>
          <a:ext cx="4634798" cy="1341120"/>
        </p:xfrm>
        <a:graphic>
          <a:graphicData uri="http://schemas.openxmlformats.org/drawingml/2006/table">
            <a:tbl>
              <a:tblPr/>
              <a:tblGrid>
                <a:gridCol w="1463493">
                  <a:extLst>
                    <a:ext uri="{9D8B030D-6E8A-4147-A177-3AD203B41FA5}">
                      <a16:colId xmlns:a16="http://schemas.microsoft.com/office/drawing/2014/main" val="2749060522"/>
                    </a:ext>
                  </a:extLst>
                </a:gridCol>
                <a:gridCol w="827116">
                  <a:extLst>
                    <a:ext uri="{9D8B030D-6E8A-4147-A177-3AD203B41FA5}">
                      <a16:colId xmlns:a16="http://schemas.microsoft.com/office/drawing/2014/main" val="3515148470"/>
                    </a:ext>
                  </a:extLst>
                </a:gridCol>
                <a:gridCol w="852055">
                  <a:extLst>
                    <a:ext uri="{9D8B030D-6E8A-4147-A177-3AD203B41FA5}">
                      <a16:colId xmlns:a16="http://schemas.microsoft.com/office/drawing/2014/main" val="749762340"/>
                    </a:ext>
                  </a:extLst>
                </a:gridCol>
                <a:gridCol w="1492134">
                  <a:extLst>
                    <a:ext uri="{9D8B030D-6E8A-4147-A177-3AD203B41FA5}">
                      <a16:colId xmlns:a16="http://schemas.microsoft.com/office/drawing/2014/main" val="56337450"/>
                    </a:ext>
                  </a:extLst>
                </a:gridCol>
              </a:tblGrid>
              <a:tr h="289560">
                <a:tc>
                  <a:txBody>
                    <a:bodyPr/>
                    <a:lstStyle/>
                    <a:p>
                      <a:pPr algn="ctr" fontAlgn="auto"/>
                      <a:r>
                        <a:rPr lang="en-US" sz="1400" b="1" i="0">
                          <a:solidFill>
                            <a:srgbClr val="FFFFFF"/>
                          </a:solidFill>
                          <a:effectLst/>
                          <a:highlight>
                            <a:srgbClr val="30ACEC"/>
                          </a:highlight>
                          <a:latin typeface="Corbel" panose="020B0503020204020204" pitchFamily="34" charset="0"/>
                        </a:rPr>
                        <a:t>​</a:t>
                      </a:r>
                    </a:p>
                    <a:p>
                      <a:pPr algn="ctr" fontAlgn="base"/>
                      <a:r>
                        <a:rPr lang="en-US" sz="1400" b="1" i="0">
                          <a:solidFill>
                            <a:srgbClr val="FFFFFF"/>
                          </a:solidFill>
                          <a:effectLst/>
                          <a:highlight>
                            <a:srgbClr val="30ACEC"/>
                          </a:highlight>
                          <a:latin typeface="Corbel" panose="020B0503020204020204" pitchFamily="34" charset="0"/>
                        </a:rPr>
                        <a:t>​</a:t>
                      </a:r>
                      <a:endParaRPr lang="en-US" b="1" i="0">
                        <a:solidFill>
                          <a:srgbClr val="FFFFFF"/>
                        </a:solidFill>
                        <a:effectLst/>
                        <a:highlight>
                          <a:srgbClr val="30ACEC"/>
                        </a:highlight>
                      </a:endParaRPr>
                    </a:p>
                    <a:p>
                      <a:pPr algn="ctr" fontAlgn="base"/>
                      <a:r>
                        <a:rPr lang="en-US" sz="1400" b="1" i="0">
                          <a:solidFill>
                            <a:srgbClr val="FFFFFF"/>
                          </a:solidFill>
                          <a:effectLst/>
                          <a:highlight>
                            <a:srgbClr val="30ACEC"/>
                          </a:highlight>
                          <a:latin typeface="Corbel" panose="020B0503020204020204" pitchFamily="34" charset="0"/>
                        </a:rPr>
                        <a:t>IPEDS ​</a:t>
                      </a:r>
                      <a:endParaRPr lang="en-US" b="1" i="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l" fontAlgn="auto"/>
                      <a:r>
                        <a:rPr lang="en-US" sz="1400" b="1" i="0">
                          <a:solidFill>
                            <a:srgbClr val="FFFFFF"/>
                          </a:solidFill>
                          <a:effectLst/>
                          <a:highlight>
                            <a:srgbClr val="30ACEC"/>
                          </a:highlight>
                          <a:latin typeface="Corbel" panose="020B0503020204020204" pitchFamily="34" charset="0"/>
                        </a:rPr>
                        <a:t>​</a:t>
                      </a:r>
                    </a:p>
                    <a:p>
                      <a:pPr algn="l" fontAlgn="base"/>
                      <a:r>
                        <a:rPr lang="en-US" sz="1400" b="1" i="0">
                          <a:solidFill>
                            <a:srgbClr val="FFFFFF"/>
                          </a:solidFill>
                          <a:effectLst/>
                          <a:highlight>
                            <a:srgbClr val="30ACEC"/>
                          </a:highlight>
                          <a:latin typeface="Corbel" panose="020B0503020204020204" pitchFamily="34" charset="0"/>
                        </a:rPr>
                        <a:t>​</a:t>
                      </a:r>
                      <a:endParaRPr lang="en-US" b="1" i="0">
                        <a:solidFill>
                          <a:srgbClr val="FFFFFF"/>
                        </a:solidFill>
                        <a:effectLst/>
                        <a:highlight>
                          <a:srgbClr val="30ACEC"/>
                        </a:highlight>
                      </a:endParaRPr>
                    </a:p>
                    <a:p>
                      <a:pPr algn="l" fontAlgn="base"/>
                      <a:r>
                        <a:rPr lang="en-US" sz="1400" b="1" i="0">
                          <a:solidFill>
                            <a:srgbClr val="FFFFFF"/>
                          </a:solidFill>
                          <a:effectLst/>
                          <a:highlight>
                            <a:srgbClr val="30ACEC"/>
                          </a:highlight>
                          <a:latin typeface="Corbel" panose="020B0503020204020204" pitchFamily="34" charset="0"/>
                        </a:rPr>
                        <a:t>FY2020​</a:t>
                      </a:r>
                      <a:endParaRPr lang="en-US" b="1" i="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l" fontAlgn="auto"/>
                      <a:r>
                        <a:rPr lang="en-US" sz="1400" b="1" i="0">
                          <a:solidFill>
                            <a:srgbClr val="FFFFFF"/>
                          </a:solidFill>
                          <a:effectLst/>
                          <a:highlight>
                            <a:srgbClr val="30ACEC"/>
                          </a:highlight>
                          <a:latin typeface="Corbel" panose="020B0503020204020204" pitchFamily="34" charset="0"/>
                        </a:rPr>
                        <a:t>​</a:t>
                      </a:r>
                    </a:p>
                    <a:p>
                      <a:pPr algn="l" fontAlgn="base"/>
                      <a:r>
                        <a:rPr lang="en-US" sz="1400" b="1" i="0">
                          <a:solidFill>
                            <a:srgbClr val="FFFFFF"/>
                          </a:solidFill>
                          <a:effectLst/>
                          <a:highlight>
                            <a:srgbClr val="30ACEC"/>
                          </a:highlight>
                          <a:latin typeface="Corbel" panose="020B0503020204020204" pitchFamily="34" charset="0"/>
                        </a:rPr>
                        <a:t>​</a:t>
                      </a:r>
                      <a:endParaRPr lang="en-US" b="1" i="0">
                        <a:solidFill>
                          <a:srgbClr val="FFFFFF"/>
                        </a:solidFill>
                        <a:effectLst/>
                        <a:highlight>
                          <a:srgbClr val="30ACEC"/>
                        </a:highlight>
                      </a:endParaRPr>
                    </a:p>
                    <a:p>
                      <a:pPr algn="l" fontAlgn="base"/>
                      <a:r>
                        <a:rPr lang="en-US" sz="1400" b="1" i="0">
                          <a:solidFill>
                            <a:srgbClr val="FFFFFF"/>
                          </a:solidFill>
                          <a:effectLst/>
                          <a:highlight>
                            <a:srgbClr val="30ACEC"/>
                          </a:highlight>
                          <a:latin typeface="Corbel" panose="020B0503020204020204" pitchFamily="34" charset="0"/>
                        </a:rPr>
                        <a:t>FY2023​</a:t>
                      </a:r>
                      <a:endParaRPr lang="en-US" b="1" i="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ctr" fontAlgn="base"/>
                      <a:r>
                        <a:rPr lang="en-US" sz="1400" b="1" i="0">
                          <a:solidFill>
                            <a:srgbClr val="000000"/>
                          </a:solidFill>
                          <a:effectLst/>
                          <a:highlight>
                            <a:srgbClr val="FFFF00"/>
                          </a:highlight>
                          <a:latin typeface="Corbel" panose="020B0503020204020204" pitchFamily="34" charset="0"/>
                        </a:rPr>
                        <a:t>Percent Increase/Decrease</a:t>
                      </a:r>
                      <a:r>
                        <a:rPr lang="en-US" sz="1400" b="1" i="0">
                          <a:solidFill>
                            <a:srgbClr val="FFFFFF"/>
                          </a:solidFill>
                          <a:effectLst/>
                          <a:highlight>
                            <a:srgbClr val="FFFF00"/>
                          </a:highlight>
                          <a:latin typeface="Corbel" panose="020B0503020204020204" pitchFamily="34" charset="0"/>
                        </a:rPr>
                        <a:t>​</a:t>
                      </a:r>
                      <a:endParaRPr lang="en-US" b="1" i="0">
                        <a:solidFill>
                          <a:srgbClr val="FFFFFF"/>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725975802"/>
                  </a:ext>
                </a:extLst>
              </a:tr>
              <a:tr h="289560">
                <a:tc>
                  <a:txBody>
                    <a:bodyPr/>
                    <a:lstStyle/>
                    <a:p>
                      <a:pPr algn="l" fontAlgn="base"/>
                      <a:r>
                        <a:rPr lang="en-US" sz="1400" b="0" i="0">
                          <a:solidFill>
                            <a:srgbClr val="000000"/>
                          </a:solidFill>
                          <a:effectLst/>
                          <a:highlight>
                            <a:srgbClr val="CDE3F8"/>
                          </a:highlight>
                          <a:latin typeface="Corbel" panose="020B0503020204020204" pitchFamily="34" charset="0"/>
                        </a:rPr>
                        <a:t>Graduation Rate​</a:t>
                      </a:r>
                      <a:endParaRPr lang="en-US" b="0" i="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a:solidFill>
                            <a:srgbClr val="000000"/>
                          </a:solidFill>
                          <a:effectLst/>
                          <a:highlight>
                            <a:srgbClr val="CDE3F8"/>
                          </a:highlight>
                          <a:latin typeface="Corbel" panose="020B0503020204020204" pitchFamily="34" charset="0"/>
                        </a:rPr>
                        <a:t>16%​</a:t>
                      </a:r>
                      <a:endParaRPr lang="en-US" b="0" i="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dirty="0">
                          <a:solidFill>
                            <a:srgbClr val="000000"/>
                          </a:solidFill>
                          <a:effectLst/>
                          <a:highlight>
                            <a:srgbClr val="CDE3F8"/>
                          </a:highlight>
                          <a:latin typeface="Corbel" panose="020B0503020204020204" pitchFamily="34" charset="0"/>
                        </a:rPr>
                        <a:t>47%​</a:t>
                      </a:r>
                      <a:endParaRPr lang="en-US" b="0" i="0" dirty="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a:solidFill>
                            <a:srgbClr val="000000"/>
                          </a:solidFill>
                          <a:effectLst/>
                          <a:highlight>
                            <a:srgbClr val="FFFF00"/>
                          </a:highlight>
                          <a:latin typeface="Corbel" panose="020B0503020204020204" pitchFamily="34" charset="0"/>
                        </a:rPr>
                        <a:t>193.75%​</a:t>
                      </a:r>
                      <a:endParaRPr lang="en-US" b="0" i="0">
                        <a:solidFill>
                          <a:srgbClr val="000000"/>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4117162800"/>
                  </a:ext>
                </a:extLst>
              </a:tr>
              <a:tr h="289560">
                <a:tc>
                  <a:txBody>
                    <a:bodyPr/>
                    <a:lstStyle/>
                    <a:p>
                      <a:pPr algn="l" fontAlgn="base"/>
                      <a:r>
                        <a:rPr lang="en-US" sz="1400" b="0" i="0">
                          <a:solidFill>
                            <a:srgbClr val="000000"/>
                          </a:solidFill>
                          <a:effectLst/>
                          <a:highlight>
                            <a:srgbClr val="E8F1FB"/>
                          </a:highlight>
                          <a:latin typeface="Corbel" panose="020B0503020204020204" pitchFamily="34" charset="0"/>
                        </a:rPr>
                        <a:t>Retention Rate​</a:t>
                      </a:r>
                      <a:endParaRPr lang="en-US" b="0" i="0">
                        <a:solidFill>
                          <a:srgbClr val="000000"/>
                        </a:solidFill>
                        <a:effectLst/>
                        <a:highlight>
                          <a:srgbClr val="E8F1FB"/>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400" b="0" i="0">
                          <a:solidFill>
                            <a:srgbClr val="000000"/>
                          </a:solidFill>
                          <a:effectLst/>
                          <a:highlight>
                            <a:srgbClr val="E8F1FB"/>
                          </a:highlight>
                          <a:latin typeface="Corbel" panose="020B0503020204020204" pitchFamily="34" charset="0"/>
                        </a:rPr>
                        <a:t>53%​</a:t>
                      </a:r>
                      <a:endParaRPr lang="en-US" b="0" i="0">
                        <a:solidFill>
                          <a:srgbClr val="000000"/>
                        </a:solidFill>
                        <a:effectLst/>
                        <a:highlight>
                          <a:srgbClr val="E8F1FB"/>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400" b="0" i="0">
                          <a:solidFill>
                            <a:srgbClr val="000000"/>
                          </a:solidFill>
                          <a:effectLst/>
                          <a:highlight>
                            <a:srgbClr val="E8F1FB"/>
                          </a:highlight>
                          <a:latin typeface="Corbel" panose="020B0503020204020204" pitchFamily="34" charset="0"/>
                        </a:rPr>
                        <a:t>73%​</a:t>
                      </a:r>
                      <a:endParaRPr lang="en-US" b="0" i="0">
                        <a:solidFill>
                          <a:srgbClr val="000000"/>
                        </a:solidFill>
                        <a:effectLst/>
                        <a:highlight>
                          <a:srgbClr val="E8F1FB"/>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400" b="0" i="0" dirty="0">
                          <a:solidFill>
                            <a:srgbClr val="000000"/>
                          </a:solidFill>
                          <a:effectLst/>
                          <a:highlight>
                            <a:srgbClr val="FFFF00"/>
                          </a:highlight>
                          <a:latin typeface="Corbel" panose="020B0503020204020204" pitchFamily="34" charset="0"/>
                        </a:rPr>
                        <a:t>37.74%​</a:t>
                      </a:r>
                      <a:endParaRPr lang="en-US" b="0" i="0" dirty="0">
                        <a:solidFill>
                          <a:srgbClr val="000000"/>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446252987"/>
                  </a:ext>
                </a:extLst>
              </a:tr>
            </a:tbl>
          </a:graphicData>
        </a:graphic>
      </p:graphicFrame>
      <p:sp>
        <p:nvSpPr>
          <p:cNvPr id="13" name="Rectangle 6">
            <a:extLst>
              <a:ext uri="{FF2B5EF4-FFF2-40B4-BE49-F238E27FC236}">
                <a16:creationId xmlns:a16="http://schemas.microsoft.com/office/drawing/2014/main" id="{5000DFBB-5E53-9471-129D-DF8FA6A6B7C8}"/>
              </a:ext>
            </a:extLst>
          </p:cNvPr>
          <p:cNvSpPr>
            <a:spLocks noChangeArrowheads="1"/>
          </p:cNvSpPr>
          <p:nvPr/>
        </p:nvSpPr>
        <p:spPr bwMode="auto">
          <a:xfrm>
            <a:off x="3592513" y="30114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1562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picture containing logo&#10;&#10;Description automatically generated">
            <a:extLst>
              <a:ext uri="{FF2B5EF4-FFF2-40B4-BE49-F238E27FC236}">
                <a16:creationId xmlns:a16="http://schemas.microsoft.com/office/drawing/2014/main" id="{EB7C1795-ABA3-F8AC-4EF9-982163D367ED}"/>
              </a:ext>
            </a:extLst>
          </p:cNvPr>
          <p:cNvPicPr>
            <a:picLocks noChangeAspect="1"/>
          </p:cNvPicPr>
          <p:nvPr/>
        </p:nvPicPr>
        <p:blipFill rotWithShape="1">
          <a:blip r:embed="rId3">
            <a:extLst>
              <a:ext uri="{28A0092B-C50C-407E-A947-70E740481C1C}">
                <a14:useLocalDpi xmlns:a14="http://schemas.microsoft.com/office/drawing/2010/main" val="0"/>
              </a:ext>
            </a:extLst>
          </a:blip>
          <a:srcRect t="28913" b="31416"/>
          <a:stretch/>
        </p:blipFill>
        <p:spPr>
          <a:xfrm>
            <a:off x="7075967" y="3095829"/>
            <a:ext cx="4170530" cy="914106"/>
          </a:xfrm>
          <a:prstGeom prst="rect">
            <a:avLst/>
          </a:prstGeom>
        </p:spPr>
      </p:pic>
      <p:sp>
        <p:nvSpPr>
          <p:cNvPr id="10" name="TextBox 9">
            <a:extLst>
              <a:ext uri="{FF2B5EF4-FFF2-40B4-BE49-F238E27FC236}">
                <a16:creationId xmlns:a16="http://schemas.microsoft.com/office/drawing/2014/main" id="{E77C42D0-D7B5-302B-9512-5F8526F6082F}"/>
              </a:ext>
            </a:extLst>
          </p:cNvPr>
          <p:cNvSpPr txBox="1"/>
          <p:nvPr/>
        </p:nvSpPr>
        <p:spPr>
          <a:xfrm>
            <a:off x="0" y="6488655"/>
            <a:ext cx="8099479" cy="369332"/>
          </a:xfrm>
          <a:prstGeom prst="rect">
            <a:avLst/>
          </a:prstGeom>
          <a:noFill/>
        </p:spPr>
        <p:txBody>
          <a:bodyPr wrap="square">
            <a:spAutoFit/>
          </a:bodyPr>
          <a:lstStyle/>
          <a:p>
            <a:pPr algn="ctr"/>
            <a:r>
              <a:rPr lang="en-US" sz="1800" b="1" i="0" dirty="0">
                <a:solidFill>
                  <a:srgbClr val="002060"/>
                </a:solidFill>
                <a:effectLst/>
                <a:highlight>
                  <a:srgbClr val="FFFFFF"/>
                </a:highlight>
                <a:latin typeface="inherit"/>
              </a:rPr>
              <a:t>#DiscoverRCCC </a:t>
            </a:r>
            <a:r>
              <a:rPr lang="en-US" sz="1800" b="1" i="0" dirty="0">
                <a:solidFill>
                  <a:srgbClr val="00B0F0"/>
                </a:solidFill>
                <a:effectLst/>
                <a:highlight>
                  <a:srgbClr val="FFFFFF"/>
                </a:highlight>
                <a:latin typeface="inherit"/>
              </a:rPr>
              <a:t>“Where community and careers connect”</a:t>
            </a:r>
            <a:endParaRPr lang="en-US" b="0" i="0" dirty="0">
              <a:solidFill>
                <a:srgbClr val="242424"/>
              </a:solidFill>
              <a:effectLst/>
              <a:highlight>
                <a:srgbClr val="FFFFFF"/>
              </a:highlight>
              <a:latin typeface="Segoe UI" panose="020B0502040204020203" pitchFamily="34" charset="0"/>
            </a:endParaRPr>
          </a:p>
        </p:txBody>
      </p:sp>
      <p:sp>
        <p:nvSpPr>
          <p:cNvPr id="8" name="Rectangle 1">
            <a:extLst>
              <a:ext uri="{FF2B5EF4-FFF2-40B4-BE49-F238E27FC236}">
                <a16:creationId xmlns:a16="http://schemas.microsoft.com/office/drawing/2014/main" id="{38F86191-F4EE-2EA3-51CC-49362627DB8F}"/>
              </a:ext>
            </a:extLst>
          </p:cNvPr>
          <p:cNvSpPr>
            <a:spLocks noChangeArrowheads="1"/>
          </p:cNvSpPr>
          <p:nvPr/>
        </p:nvSpPr>
        <p:spPr bwMode="auto">
          <a:xfrm>
            <a:off x="1143241" y="159968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 name="Title 1">
            <a:extLst>
              <a:ext uri="{FF2B5EF4-FFF2-40B4-BE49-F238E27FC236}">
                <a16:creationId xmlns:a16="http://schemas.microsoft.com/office/drawing/2014/main" id="{8E7A0A4D-6A2A-2EAB-A550-D6C6C1CB02C6}"/>
              </a:ext>
            </a:extLst>
          </p:cNvPr>
          <p:cNvSpPr>
            <a:spLocks noGrp="1"/>
          </p:cNvSpPr>
          <p:nvPr>
            <p:ph type="title"/>
          </p:nvPr>
        </p:nvSpPr>
        <p:spPr>
          <a:xfrm>
            <a:off x="23854" y="125617"/>
            <a:ext cx="8099479" cy="1325563"/>
          </a:xfrm>
        </p:spPr>
        <p:txBody>
          <a:bodyPr>
            <a:normAutofit/>
          </a:bodyPr>
          <a:lstStyle/>
          <a:p>
            <a:pPr algn="ctr"/>
            <a:r>
              <a:rPr lang="en-US" sz="3600" b="1" i="0" u="none" strike="noStrike" dirty="0">
                <a:solidFill>
                  <a:srgbClr val="000000"/>
                </a:solidFill>
                <a:effectLst/>
                <a:latin typeface="Rockwell" panose="02060603020205020403" pitchFamily="18" charset="0"/>
              </a:rPr>
              <a:t>Workforce </a:t>
            </a:r>
            <a:br>
              <a:rPr lang="en-US" sz="3600" b="1" i="0" u="none" strike="noStrike" dirty="0">
                <a:solidFill>
                  <a:srgbClr val="000000"/>
                </a:solidFill>
                <a:effectLst/>
                <a:latin typeface="Rockwell" panose="02060603020205020403" pitchFamily="18" charset="0"/>
              </a:rPr>
            </a:br>
            <a:r>
              <a:rPr lang="en-US" sz="3600" b="1" i="0" u="none" strike="noStrike" dirty="0">
                <a:solidFill>
                  <a:srgbClr val="000000"/>
                </a:solidFill>
                <a:effectLst/>
                <a:latin typeface="Rockwell" panose="02060603020205020403" pitchFamily="18" charset="0"/>
              </a:rPr>
              <a:t>(Continuing Education)</a:t>
            </a:r>
            <a:r>
              <a:rPr lang="en-US" sz="3600" b="0" i="0" dirty="0">
                <a:solidFill>
                  <a:srgbClr val="000000"/>
                </a:solidFill>
                <a:effectLst/>
                <a:highlight>
                  <a:srgbClr val="F5F5F5"/>
                </a:highlight>
                <a:latin typeface="Rockwell" panose="02060603020205020403" pitchFamily="18" charset="0"/>
              </a:rPr>
              <a:t>​</a:t>
            </a:r>
            <a:endParaRPr lang="en-US" sz="3600" b="1" dirty="0">
              <a:latin typeface="Rockwell" panose="02060603020205020403" pitchFamily="18" charset="0"/>
            </a:endParaRPr>
          </a:p>
        </p:txBody>
      </p:sp>
      <p:sp>
        <p:nvSpPr>
          <p:cNvPr id="7" name="Rectangle 1">
            <a:extLst>
              <a:ext uri="{FF2B5EF4-FFF2-40B4-BE49-F238E27FC236}">
                <a16:creationId xmlns:a16="http://schemas.microsoft.com/office/drawing/2014/main" id="{B8A75150-8D8C-A21D-6944-028ED2DA7A5F}"/>
              </a:ext>
            </a:extLst>
          </p:cNvPr>
          <p:cNvSpPr>
            <a:spLocks noChangeArrowheads="1"/>
          </p:cNvSpPr>
          <p:nvPr/>
        </p:nvSpPr>
        <p:spPr bwMode="auto">
          <a:xfrm>
            <a:off x="3592513" y="31178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6">
            <a:extLst>
              <a:ext uri="{FF2B5EF4-FFF2-40B4-BE49-F238E27FC236}">
                <a16:creationId xmlns:a16="http://schemas.microsoft.com/office/drawing/2014/main" id="{5000DFBB-5E53-9471-129D-DF8FA6A6B7C8}"/>
              </a:ext>
            </a:extLst>
          </p:cNvPr>
          <p:cNvSpPr>
            <a:spLocks noChangeArrowheads="1"/>
          </p:cNvSpPr>
          <p:nvPr/>
        </p:nvSpPr>
        <p:spPr bwMode="auto">
          <a:xfrm>
            <a:off x="3592513" y="30114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5" name="Table 4">
            <a:extLst>
              <a:ext uri="{FF2B5EF4-FFF2-40B4-BE49-F238E27FC236}">
                <a16:creationId xmlns:a16="http://schemas.microsoft.com/office/drawing/2014/main" id="{7B44AB98-59E5-3545-E801-1DDA20149413}"/>
              </a:ext>
            </a:extLst>
          </p:cNvPr>
          <p:cNvGraphicFramePr>
            <a:graphicFrameLocks noGrp="1"/>
          </p:cNvGraphicFramePr>
          <p:nvPr>
            <p:extLst>
              <p:ext uri="{D42A27DB-BD31-4B8C-83A1-F6EECF244321}">
                <p14:modId xmlns:p14="http://schemas.microsoft.com/office/powerpoint/2010/main" val="563391266"/>
              </p:ext>
            </p:extLst>
          </p:nvPr>
        </p:nvGraphicFramePr>
        <p:xfrm>
          <a:off x="1371598" y="1537958"/>
          <a:ext cx="5632346" cy="1341120"/>
        </p:xfrm>
        <a:graphic>
          <a:graphicData uri="http://schemas.openxmlformats.org/drawingml/2006/table">
            <a:tbl>
              <a:tblPr/>
              <a:tblGrid>
                <a:gridCol w="2139719">
                  <a:extLst>
                    <a:ext uri="{9D8B030D-6E8A-4147-A177-3AD203B41FA5}">
                      <a16:colId xmlns:a16="http://schemas.microsoft.com/office/drawing/2014/main" val="26453707"/>
                    </a:ext>
                  </a:extLst>
                </a:gridCol>
                <a:gridCol w="949920">
                  <a:extLst>
                    <a:ext uri="{9D8B030D-6E8A-4147-A177-3AD203B41FA5}">
                      <a16:colId xmlns:a16="http://schemas.microsoft.com/office/drawing/2014/main" val="750418469"/>
                    </a:ext>
                  </a:extLst>
                </a:gridCol>
                <a:gridCol w="1036275">
                  <a:extLst>
                    <a:ext uri="{9D8B030D-6E8A-4147-A177-3AD203B41FA5}">
                      <a16:colId xmlns:a16="http://schemas.microsoft.com/office/drawing/2014/main" val="2778461618"/>
                    </a:ext>
                  </a:extLst>
                </a:gridCol>
                <a:gridCol w="1506432">
                  <a:extLst>
                    <a:ext uri="{9D8B030D-6E8A-4147-A177-3AD203B41FA5}">
                      <a16:colId xmlns:a16="http://schemas.microsoft.com/office/drawing/2014/main" val="524003765"/>
                    </a:ext>
                  </a:extLst>
                </a:gridCol>
              </a:tblGrid>
              <a:tr h="289560">
                <a:tc>
                  <a:txBody>
                    <a:bodyPr/>
                    <a:lstStyle/>
                    <a:p>
                      <a:pPr algn="ctr" fontAlgn="auto"/>
                      <a:r>
                        <a:rPr lang="en-US" sz="1400" b="1" i="0">
                          <a:solidFill>
                            <a:srgbClr val="FFFFFF"/>
                          </a:solidFill>
                          <a:effectLst/>
                          <a:highlight>
                            <a:srgbClr val="30ACEC"/>
                          </a:highlight>
                          <a:latin typeface="Corbel" panose="020B0503020204020204" pitchFamily="34" charset="0"/>
                        </a:rPr>
                        <a:t>​</a:t>
                      </a:r>
                    </a:p>
                    <a:p>
                      <a:pPr algn="ctr" fontAlgn="base"/>
                      <a:r>
                        <a:rPr lang="en-US" sz="1400" b="1" i="0">
                          <a:solidFill>
                            <a:srgbClr val="FFFFFF"/>
                          </a:solidFill>
                          <a:effectLst/>
                          <a:highlight>
                            <a:srgbClr val="30ACEC"/>
                          </a:highlight>
                          <a:latin typeface="Corbel" panose="020B0503020204020204" pitchFamily="34" charset="0"/>
                        </a:rPr>
                        <a:t>FTE Enrollment​</a:t>
                      </a:r>
                      <a:endParaRPr lang="en-US" b="1" i="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l" fontAlgn="auto"/>
                      <a:r>
                        <a:rPr lang="en-US" sz="1400" b="1" i="0">
                          <a:solidFill>
                            <a:srgbClr val="FFFFFF"/>
                          </a:solidFill>
                          <a:effectLst/>
                          <a:highlight>
                            <a:srgbClr val="30ACEC"/>
                          </a:highlight>
                          <a:latin typeface="Corbel" panose="020B0503020204020204" pitchFamily="34" charset="0"/>
                        </a:rPr>
                        <a:t>​</a:t>
                      </a:r>
                    </a:p>
                    <a:p>
                      <a:pPr algn="l" fontAlgn="base"/>
                      <a:r>
                        <a:rPr lang="en-US" sz="1400" b="1" i="0">
                          <a:solidFill>
                            <a:srgbClr val="FFFFFF"/>
                          </a:solidFill>
                          <a:effectLst/>
                          <a:highlight>
                            <a:srgbClr val="30ACEC"/>
                          </a:highlight>
                          <a:latin typeface="Corbel" panose="020B0503020204020204" pitchFamily="34" charset="0"/>
                        </a:rPr>
                        <a:t>​</a:t>
                      </a:r>
                      <a:endParaRPr lang="en-US" b="1" i="0">
                        <a:solidFill>
                          <a:srgbClr val="FFFFFF"/>
                        </a:solidFill>
                        <a:effectLst/>
                        <a:highlight>
                          <a:srgbClr val="30ACEC"/>
                        </a:highlight>
                      </a:endParaRPr>
                    </a:p>
                    <a:p>
                      <a:pPr algn="l" fontAlgn="base"/>
                      <a:r>
                        <a:rPr lang="en-US" sz="1400" b="1" i="0">
                          <a:solidFill>
                            <a:srgbClr val="FFFFFF"/>
                          </a:solidFill>
                          <a:effectLst/>
                          <a:highlight>
                            <a:srgbClr val="30ACEC"/>
                          </a:highlight>
                          <a:latin typeface="Corbel" panose="020B0503020204020204" pitchFamily="34" charset="0"/>
                        </a:rPr>
                        <a:t>FY2021​</a:t>
                      </a:r>
                      <a:endParaRPr lang="en-US" b="1" i="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l" fontAlgn="auto"/>
                      <a:r>
                        <a:rPr lang="en-US" sz="1400" b="1" i="0" dirty="0">
                          <a:solidFill>
                            <a:srgbClr val="FFFFFF"/>
                          </a:solidFill>
                          <a:effectLst/>
                          <a:highlight>
                            <a:srgbClr val="30ACEC"/>
                          </a:highlight>
                          <a:latin typeface="Corbel" panose="020B0503020204020204" pitchFamily="34" charset="0"/>
                        </a:rPr>
                        <a:t>​</a:t>
                      </a:r>
                    </a:p>
                    <a:p>
                      <a:pPr algn="l" fontAlgn="base"/>
                      <a:r>
                        <a:rPr lang="en-US" sz="1400" b="1" i="0" dirty="0">
                          <a:solidFill>
                            <a:srgbClr val="FFFFFF"/>
                          </a:solidFill>
                          <a:effectLst/>
                          <a:highlight>
                            <a:srgbClr val="30ACEC"/>
                          </a:highlight>
                          <a:latin typeface="Corbel" panose="020B0503020204020204" pitchFamily="34" charset="0"/>
                        </a:rPr>
                        <a:t>​</a:t>
                      </a:r>
                      <a:endParaRPr lang="en-US" b="1" i="0" dirty="0">
                        <a:solidFill>
                          <a:srgbClr val="FFFFFF"/>
                        </a:solidFill>
                        <a:effectLst/>
                        <a:highlight>
                          <a:srgbClr val="30ACEC"/>
                        </a:highlight>
                      </a:endParaRPr>
                    </a:p>
                    <a:p>
                      <a:pPr algn="l" fontAlgn="base"/>
                      <a:r>
                        <a:rPr lang="en-US" sz="1400" b="1" i="0" dirty="0">
                          <a:solidFill>
                            <a:srgbClr val="FFFFFF"/>
                          </a:solidFill>
                          <a:effectLst/>
                          <a:highlight>
                            <a:srgbClr val="30ACEC"/>
                          </a:highlight>
                          <a:latin typeface="Corbel" panose="020B0503020204020204" pitchFamily="34" charset="0"/>
                        </a:rPr>
                        <a:t>FY2024​</a:t>
                      </a:r>
                      <a:endParaRPr lang="en-US" b="1" i="0" dirty="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ctr" fontAlgn="base"/>
                      <a:r>
                        <a:rPr lang="en-US" sz="1400" b="1" i="0" dirty="0">
                          <a:solidFill>
                            <a:srgbClr val="000000"/>
                          </a:solidFill>
                          <a:effectLst/>
                          <a:highlight>
                            <a:srgbClr val="FFFF00"/>
                          </a:highlight>
                          <a:latin typeface="Corbel" panose="020B0503020204020204" pitchFamily="34" charset="0"/>
                        </a:rPr>
                        <a:t>Percent Increase/Decrease</a:t>
                      </a:r>
                      <a:r>
                        <a:rPr lang="en-US" sz="1400" b="1" i="0" dirty="0">
                          <a:solidFill>
                            <a:srgbClr val="FFFFFF"/>
                          </a:solidFill>
                          <a:effectLst/>
                          <a:highlight>
                            <a:srgbClr val="FFFF00"/>
                          </a:highlight>
                          <a:latin typeface="Corbel" panose="020B0503020204020204" pitchFamily="34" charset="0"/>
                        </a:rPr>
                        <a:t>​</a:t>
                      </a:r>
                      <a:endParaRPr lang="en-US" b="1" i="0" dirty="0">
                        <a:solidFill>
                          <a:srgbClr val="FFFFFF"/>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699972668"/>
                  </a:ext>
                </a:extLst>
              </a:tr>
              <a:tr h="289560">
                <a:tc>
                  <a:txBody>
                    <a:bodyPr/>
                    <a:lstStyle/>
                    <a:p>
                      <a:pPr algn="l" fontAlgn="base"/>
                      <a:r>
                        <a:rPr lang="en-US" sz="1400" b="0" i="0" dirty="0">
                          <a:solidFill>
                            <a:srgbClr val="000000"/>
                          </a:solidFill>
                          <a:effectLst/>
                          <a:highlight>
                            <a:srgbClr val="CDE3F8"/>
                          </a:highlight>
                          <a:latin typeface="Corbel" panose="020B0503020204020204" pitchFamily="34" charset="0"/>
                        </a:rPr>
                        <a:t>Continuing Education​</a:t>
                      </a:r>
                      <a:endParaRPr lang="en-US" b="0" i="0" dirty="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dirty="0">
                          <a:solidFill>
                            <a:srgbClr val="000000"/>
                          </a:solidFill>
                          <a:effectLst/>
                          <a:highlight>
                            <a:srgbClr val="CDE3F8"/>
                          </a:highlight>
                          <a:latin typeface="Corbel" panose="020B0503020204020204" pitchFamily="34" charset="0"/>
                        </a:rPr>
                        <a:t>121</a:t>
                      </a:r>
                      <a:endParaRPr lang="en-US" b="0" i="0" dirty="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dirty="0">
                          <a:solidFill>
                            <a:srgbClr val="000000"/>
                          </a:solidFill>
                          <a:effectLst/>
                          <a:highlight>
                            <a:srgbClr val="CDE3F8"/>
                          </a:highlight>
                          <a:latin typeface="Corbel" panose="020B0503020204020204" pitchFamily="34" charset="0"/>
                        </a:rPr>
                        <a:t>245.8​</a:t>
                      </a:r>
                      <a:endParaRPr lang="en-US" b="0" i="0" dirty="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dirty="0">
                          <a:solidFill>
                            <a:srgbClr val="000000"/>
                          </a:solidFill>
                          <a:effectLst/>
                          <a:highlight>
                            <a:srgbClr val="FFFF00"/>
                          </a:highlight>
                          <a:latin typeface="Corbel" panose="020B0503020204020204" pitchFamily="34" charset="0"/>
                        </a:rPr>
                        <a:t>103.14%​</a:t>
                      </a:r>
                      <a:endParaRPr lang="en-US" b="0" i="0" dirty="0">
                        <a:solidFill>
                          <a:srgbClr val="000000"/>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3075936637"/>
                  </a:ext>
                </a:extLst>
              </a:tr>
              <a:tr h="289560">
                <a:tc>
                  <a:txBody>
                    <a:bodyPr/>
                    <a:lstStyle/>
                    <a:p>
                      <a:pPr algn="l" fontAlgn="base"/>
                      <a:r>
                        <a:rPr lang="en-US" sz="1400" b="0" i="0">
                          <a:solidFill>
                            <a:srgbClr val="000000"/>
                          </a:solidFill>
                          <a:effectLst/>
                          <a:highlight>
                            <a:srgbClr val="E8F1FB"/>
                          </a:highlight>
                          <a:latin typeface="Corbel" panose="020B0503020204020204" pitchFamily="34" charset="0"/>
                        </a:rPr>
                        <a:t>Overall​</a:t>
                      </a:r>
                      <a:endParaRPr lang="en-US" b="0" i="0">
                        <a:solidFill>
                          <a:srgbClr val="000000"/>
                        </a:solidFill>
                        <a:effectLst/>
                        <a:highlight>
                          <a:srgbClr val="E8F1FB"/>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400" b="0" i="0" dirty="0">
                          <a:solidFill>
                            <a:srgbClr val="000000"/>
                          </a:solidFill>
                          <a:effectLst/>
                          <a:highlight>
                            <a:srgbClr val="E8F1FB"/>
                          </a:highlight>
                          <a:latin typeface="Corbel" panose="020B0503020204020204" pitchFamily="34" charset="0"/>
                        </a:rPr>
                        <a:t>510.1</a:t>
                      </a:r>
                      <a:endParaRPr lang="en-US" b="0" i="0" dirty="0">
                        <a:solidFill>
                          <a:srgbClr val="000000"/>
                        </a:solidFill>
                        <a:effectLst/>
                        <a:highlight>
                          <a:srgbClr val="E8F1FB"/>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400" b="0" i="0" dirty="0">
                          <a:solidFill>
                            <a:srgbClr val="000000"/>
                          </a:solidFill>
                          <a:effectLst/>
                          <a:highlight>
                            <a:srgbClr val="E8F1FB"/>
                          </a:highlight>
                          <a:latin typeface="Corbel" panose="020B0503020204020204" pitchFamily="34" charset="0"/>
                        </a:rPr>
                        <a:t>782.2</a:t>
                      </a:r>
                      <a:endParaRPr lang="en-US" b="0" i="0" dirty="0">
                        <a:solidFill>
                          <a:srgbClr val="000000"/>
                        </a:solidFill>
                        <a:effectLst/>
                        <a:highlight>
                          <a:srgbClr val="E8F1FB"/>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400" b="0" i="0" dirty="0">
                          <a:solidFill>
                            <a:srgbClr val="000000"/>
                          </a:solidFill>
                          <a:effectLst/>
                          <a:highlight>
                            <a:srgbClr val="FFFF00"/>
                          </a:highlight>
                          <a:latin typeface="Corbel" panose="020B0503020204020204" pitchFamily="34" charset="0"/>
                        </a:rPr>
                        <a:t>53.37%​</a:t>
                      </a:r>
                      <a:endParaRPr lang="en-US" b="0" i="0" dirty="0">
                        <a:solidFill>
                          <a:srgbClr val="000000"/>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2565526336"/>
                  </a:ext>
                </a:extLst>
              </a:tr>
            </a:tbl>
          </a:graphicData>
        </a:graphic>
      </p:graphicFrame>
      <p:sp>
        <p:nvSpPr>
          <p:cNvPr id="6" name="Rectangle 1">
            <a:extLst>
              <a:ext uri="{FF2B5EF4-FFF2-40B4-BE49-F238E27FC236}">
                <a16:creationId xmlns:a16="http://schemas.microsoft.com/office/drawing/2014/main" id="{E8A6F9F4-F29D-BB66-A7CD-5CB777A41B30}"/>
              </a:ext>
            </a:extLst>
          </p:cNvPr>
          <p:cNvSpPr>
            <a:spLocks noChangeArrowheads="1"/>
          </p:cNvSpPr>
          <p:nvPr/>
        </p:nvSpPr>
        <p:spPr bwMode="auto">
          <a:xfrm>
            <a:off x="3592513" y="290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8197" name="Picture 5" descr="A logo for a company&#10;&#10;Description automatically generated">
            <a:extLst>
              <a:ext uri="{FF2B5EF4-FFF2-40B4-BE49-F238E27FC236}">
                <a16:creationId xmlns:a16="http://schemas.microsoft.com/office/drawing/2014/main" id="{A238F8BD-B4EE-9C04-E97F-7B290876F31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5503" y="3698176"/>
            <a:ext cx="5896494" cy="1860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0889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Logo&#10;&#10;Description automatically generated">
            <a:extLst>
              <a:ext uri="{FF2B5EF4-FFF2-40B4-BE49-F238E27FC236}">
                <a16:creationId xmlns:a16="http://schemas.microsoft.com/office/drawing/2014/main" id="{C4119C0D-59AF-4FE5-A6B6-9B4FAC64D166}"/>
              </a:ext>
            </a:extLst>
          </p:cNvPr>
          <p:cNvPicPr>
            <a:picLocks noChangeAspect="1"/>
          </p:cNvPicPr>
          <p:nvPr/>
        </p:nvPicPr>
        <p:blipFill rotWithShape="1">
          <a:blip r:embed="rId2">
            <a:extLst>
              <a:ext uri="{28A0092B-C50C-407E-A947-70E740481C1C}">
                <a14:useLocalDpi xmlns:a14="http://schemas.microsoft.com/office/drawing/2010/main" val="0"/>
              </a:ext>
            </a:extLst>
          </a:blip>
          <a:srcRect t="17889" r="9089" b="7772"/>
          <a:stretch/>
        </p:blipFill>
        <p:spPr>
          <a:xfrm>
            <a:off x="3523488" y="-1"/>
            <a:ext cx="8668512" cy="6857990"/>
          </a:xfrm>
          <a:prstGeom prst="rect">
            <a:avLst/>
          </a:prstGeom>
        </p:spPr>
      </p:pic>
      <p:sp>
        <p:nvSpPr>
          <p:cNvPr id="35" name="Rectangle 34">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9" name="Rectangle 3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5DC67642-5E24-FB6E-0CAF-0B57EC88D42B}"/>
              </a:ext>
            </a:extLst>
          </p:cNvPr>
          <p:cNvSpPr>
            <a:spLocks noGrp="1"/>
          </p:cNvSpPr>
          <p:nvPr/>
        </p:nvSpPr>
        <p:spPr>
          <a:xfrm>
            <a:off x="0" y="2733340"/>
            <a:ext cx="4882984" cy="1707191"/>
          </a:xfrm>
          <a:prstGeom prst="rect">
            <a:avLst/>
          </a:prstGeom>
          <a:effectLst/>
        </p:spPr>
        <p:txBody>
          <a:bodyPr vert="horz" lIns="91440" tIns="45720" rIns="91440" bIns="45720" rtlCol="0" anchor="b">
            <a:normAutofit fontScale="90000" lnSpcReduction="200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a:latin typeface="Rockwell"/>
              </a:rPr>
              <a:t>2021-2024: </a:t>
            </a:r>
          </a:p>
          <a:p>
            <a:pPr algn="ctr"/>
            <a:r>
              <a:rPr lang="en-US" sz="4400" b="1" dirty="0">
                <a:latin typeface="Rockwell"/>
              </a:rPr>
              <a:t>A Three Year Look Back</a:t>
            </a:r>
          </a:p>
        </p:txBody>
      </p:sp>
      <p:pic>
        <p:nvPicPr>
          <p:cNvPr id="16" name="Picture 15" descr="A picture containing logo&#10;&#10;Description automatically generated">
            <a:extLst>
              <a:ext uri="{FF2B5EF4-FFF2-40B4-BE49-F238E27FC236}">
                <a16:creationId xmlns:a16="http://schemas.microsoft.com/office/drawing/2014/main" id="{3E12CF6F-FC80-29A1-F82A-EC9777AAAAF3}"/>
              </a:ext>
            </a:extLst>
          </p:cNvPr>
          <p:cNvPicPr>
            <a:picLocks noChangeAspect="1"/>
          </p:cNvPicPr>
          <p:nvPr/>
        </p:nvPicPr>
        <p:blipFill rotWithShape="1">
          <a:blip r:embed="rId3">
            <a:extLst>
              <a:ext uri="{28A0092B-C50C-407E-A947-70E740481C1C}">
                <a14:useLocalDpi xmlns:a14="http://schemas.microsoft.com/office/drawing/2010/main" val="0"/>
              </a:ext>
            </a:extLst>
          </a:blip>
          <a:srcRect t="28913" b="31416"/>
          <a:stretch/>
        </p:blipFill>
        <p:spPr>
          <a:xfrm>
            <a:off x="321387" y="4797492"/>
            <a:ext cx="4170530" cy="914106"/>
          </a:xfrm>
          <a:prstGeom prst="rect">
            <a:avLst/>
          </a:prstGeom>
        </p:spPr>
      </p:pic>
    </p:spTree>
    <p:extLst>
      <p:ext uri="{BB962C8B-B14F-4D97-AF65-F5344CB8AC3E}">
        <p14:creationId xmlns:p14="http://schemas.microsoft.com/office/powerpoint/2010/main" val="108711794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A picture containing logo&#10;&#10;Description automatically generated">
            <a:extLst>
              <a:ext uri="{FF2B5EF4-FFF2-40B4-BE49-F238E27FC236}">
                <a16:creationId xmlns:a16="http://schemas.microsoft.com/office/drawing/2014/main" id="{C288DBD8-D323-3FA2-FB17-E5B712868C3B}"/>
              </a:ext>
            </a:extLst>
          </p:cNvPr>
          <p:cNvPicPr>
            <a:picLocks noChangeAspect="1"/>
          </p:cNvPicPr>
          <p:nvPr/>
        </p:nvPicPr>
        <p:blipFill rotWithShape="1">
          <a:blip r:embed="rId3">
            <a:extLst>
              <a:ext uri="{28A0092B-C50C-407E-A947-70E740481C1C}">
                <a14:useLocalDpi xmlns:a14="http://schemas.microsoft.com/office/drawing/2010/main" val="0"/>
              </a:ext>
            </a:extLst>
          </a:blip>
          <a:srcRect t="28913" b="31416"/>
          <a:stretch/>
        </p:blipFill>
        <p:spPr>
          <a:xfrm>
            <a:off x="7084280" y="2956001"/>
            <a:ext cx="4170530" cy="914106"/>
          </a:xfrm>
          <a:prstGeom prst="rect">
            <a:avLst/>
          </a:prstGeom>
        </p:spPr>
      </p:pic>
      <p:sp>
        <p:nvSpPr>
          <p:cNvPr id="3" name="TextBox 2">
            <a:extLst>
              <a:ext uri="{FF2B5EF4-FFF2-40B4-BE49-F238E27FC236}">
                <a16:creationId xmlns:a16="http://schemas.microsoft.com/office/drawing/2014/main" id="{3237F338-CCCA-3916-6C92-398843F0E558}"/>
              </a:ext>
            </a:extLst>
          </p:cNvPr>
          <p:cNvSpPr txBox="1"/>
          <p:nvPr/>
        </p:nvSpPr>
        <p:spPr>
          <a:xfrm>
            <a:off x="0" y="6488655"/>
            <a:ext cx="8099479" cy="369332"/>
          </a:xfrm>
          <a:prstGeom prst="rect">
            <a:avLst/>
          </a:prstGeom>
          <a:noFill/>
        </p:spPr>
        <p:txBody>
          <a:bodyPr wrap="square">
            <a:spAutoFit/>
          </a:bodyPr>
          <a:lstStyle/>
          <a:p>
            <a:pPr algn="ctr"/>
            <a:r>
              <a:rPr lang="en-US" sz="1800" b="1" i="0" dirty="0">
                <a:solidFill>
                  <a:srgbClr val="002060"/>
                </a:solidFill>
                <a:effectLst/>
                <a:highlight>
                  <a:srgbClr val="FFFFFF"/>
                </a:highlight>
                <a:latin typeface="inherit"/>
              </a:rPr>
              <a:t>#DiscoverRCCC </a:t>
            </a:r>
            <a:r>
              <a:rPr lang="en-US" sz="1800" b="1" i="0" dirty="0">
                <a:solidFill>
                  <a:srgbClr val="00B0F0"/>
                </a:solidFill>
                <a:effectLst/>
                <a:highlight>
                  <a:srgbClr val="FFFFFF"/>
                </a:highlight>
                <a:latin typeface="inherit"/>
              </a:rPr>
              <a:t>“Where community and careers connect”</a:t>
            </a:r>
            <a:endParaRPr lang="en-US" b="0" i="0" dirty="0">
              <a:solidFill>
                <a:srgbClr val="242424"/>
              </a:solidFill>
              <a:effectLst/>
              <a:highlight>
                <a:srgbClr val="FFFFFF"/>
              </a:highlight>
              <a:latin typeface="Segoe UI" panose="020B0502040204020203" pitchFamily="34" charset="0"/>
            </a:endParaRPr>
          </a:p>
        </p:txBody>
      </p:sp>
      <p:sp>
        <p:nvSpPr>
          <p:cNvPr id="8" name="Title 1">
            <a:extLst>
              <a:ext uri="{FF2B5EF4-FFF2-40B4-BE49-F238E27FC236}">
                <a16:creationId xmlns:a16="http://schemas.microsoft.com/office/drawing/2014/main" id="{9C3ADA91-2A67-C811-C4D1-4D08096D1641}"/>
              </a:ext>
            </a:extLst>
          </p:cNvPr>
          <p:cNvSpPr>
            <a:spLocks noGrp="1"/>
          </p:cNvSpPr>
          <p:nvPr>
            <p:ph type="title"/>
          </p:nvPr>
        </p:nvSpPr>
        <p:spPr>
          <a:xfrm>
            <a:off x="223058" y="369002"/>
            <a:ext cx="7900275" cy="1325563"/>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a:latin typeface="Rockwell"/>
              </a:rPr>
              <a:t>College and Career Readiness</a:t>
            </a:r>
          </a:p>
        </p:txBody>
      </p:sp>
      <p:graphicFrame>
        <p:nvGraphicFramePr>
          <p:cNvPr id="9" name="Table 8">
            <a:extLst>
              <a:ext uri="{FF2B5EF4-FFF2-40B4-BE49-F238E27FC236}">
                <a16:creationId xmlns:a16="http://schemas.microsoft.com/office/drawing/2014/main" id="{A8420799-FE38-FA26-1787-39E77D1C3137}"/>
              </a:ext>
            </a:extLst>
          </p:cNvPr>
          <p:cNvGraphicFramePr>
            <a:graphicFrameLocks noGrp="1"/>
          </p:cNvGraphicFramePr>
          <p:nvPr>
            <p:extLst>
              <p:ext uri="{D42A27DB-BD31-4B8C-83A1-F6EECF244321}">
                <p14:modId xmlns:p14="http://schemas.microsoft.com/office/powerpoint/2010/main" val="1504487509"/>
              </p:ext>
            </p:extLst>
          </p:nvPr>
        </p:nvGraphicFramePr>
        <p:xfrm>
          <a:off x="1675018" y="1831431"/>
          <a:ext cx="4345720" cy="1036320"/>
        </p:xfrm>
        <a:graphic>
          <a:graphicData uri="http://schemas.openxmlformats.org/drawingml/2006/table">
            <a:tbl>
              <a:tblPr/>
              <a:tblGrid>
                <a:gridCol w="1201983">
                  <a:extLst>
                    <a:ext uri="{9D8B030D-6E8A-4147-A177-3AD203B41FA5}">
                      <a16:colId xmlns:a16="http://schemas.microsoft.com/office/drawing/2014/main" val="1211822667"/>
                    </a:ext>
                  </a:extLst>
                </a:gridCol>
                <a:gridCol w="806335">
                  <a:extLst>
                    <a:ext uri="{9D8B030D-6E8A-4147-A177-3AD203B41FA5}">
                      <a16:colId xmlns:a16="http://schemas.microsoft.com/office/drawing/2014/main" val="3892612913"/>
                    </a:ext>
                  </a:extLst>
                </a:gridCol>
                <a:gridCol w="768927">
                  <a:extLst>
                    <a:ext uri="{9D8B030D-6E8A-4147-A177-3AD203B41FA5}">
                      <a16:colId xmlns:a16="http://schemas.microsoft.com/office/drawing/2014/main" val="1703102592"/>
                    </a:ext>
                  </a:extLst>
                </a:gridCol>
                <a:gridCol w="1568475">
                  <a:extLst>
                    <a:ext uri="{9D8B030D-6E8A-4147-A177-3AD203B41FA5}">
                      <a16:colId xmlns:a16="http://schemas.microsoft.com/office/drawing/2014/main" val="964911969"/>
                    </a:ext>
                  </a:extLst>
                </a:gridCol>
              </a:tblGrid>
              <a:tr h="289560">
                <a:tc>
                  <a:txBody>
                    <a:bodyPr/>
                    <a:lstStyle/>
                    <a:p>
                      <a:pPr algn="ctr" fontAlgn="auto"/>
                      <a:r>
                        <a:rPr lang="en-US" sz="1400" b="1" i="0">
                          <a:solidFill>
                            <a:srgbClr val="FFFFFF"/>
                          </a:solidFill>
                          <a:effectLst/>
                          <a:highlight>
                            <a:srgbClr val="30ACEC"/>
                          </a:highlight>
                          <a:latin typeface="Corbel" panose="020B0503020204020204" pitchFamily="34" charset="0"/>
                        </a:rPr>
                        <a:t>​</a:t>
                      </a:r>
                    </a:p>
                    <a:p>
                      <a:pPr algn="ctr" fontAlgn="base"/>
                      <a:r>
                        <a:rPr lang="en-US" sz="1400" b="1" i="0">
                          <a:solidFill>
                            <a:srgbClr val="FFFFFF"/>
                          </a:solidFill>
                          <a:effectLst/>
                          <a:highlight>
                            <a:srgbClr val="30ACEC"/>
                          </a:highlight>
                          <a:latin typeface="Corbel" panose="020B0503020204020204" pitchFamily="34" charset="0"/>
                        </a:rPr>
                        <a:t>Performance Measures​</a:t>
                      </a:r>
                      <a:endParaRPr lang="en-US" b="1" i="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l" fontAlgn="auto"/>
                      <a:r>
                        <a:rPr lang="en-US" sz="1400" b="1" i="0">
                          <a:solidFill>
                            <a:srgbClr val="FFFFFF"/>
                          </a:solidFill>
                          <a:effectLst/>
                          <a:highlight>
                            <a:srgbClr val="30ACEC"/>
                          </a:highlight>
                          <a:latin typeface="Corbel" panose="020B0503020204020204" pitchFamily="34" charset="0"/>
                        </a:rPr>
                        <a:t>​</a:t>
                      </a:r>
                    </a:p>
                    <a:p>
                      <a:pPr algn="l" fontAlgn="base"/>
                      <a:r>
                        <a:rPr lang="en-US" sz="1400" b="1" i="0">
                          <a:solidFill>
                            <a:srgbClr val="FFFFFF"/>
                          </a:solidFill>
                          <a:effectLst/>
                          <a:highlight>
                            <a:srgbClr val="30ACEC"/>
                          </a:highlight>
                          <a:latin typeface="Corbel" panose="020B0503020204020204" pitchFamily="34" charset="0"/>
                        </a:rPr>
                        <a:t>​</a:t>
                      </a:r>
                      <a:endParaRPr lang="en-US" b="1" i="0">
                        <a:solidFill>
                          <a:srgbClr val="FFFFFF"/>
                        </a:solidFill>
                        <a:effectLst/>
                        <a:highlight>
                          <a:srgbClr val="30ACEC"/>
                        </a:highlight>
                      </a:endParaRPr>
                    </a:p>
                    <a:p>
                      <a:pPr algn="l" fontAlgn="base"/>
                      <a:r>
                        <a:rPr lang="en-US" sz="1400" b="1" i="0">
                          <a:solidFill>
                            <a:srgbClr val="FFFFFF"/>
                          </a:solidFill>
                          <a:effectLst/>
                          <a:highlight>
                            <a:srgbClr val="30ACEC"/>
                          </a:highlight>
                          <a:latin typeface="Corbel" panose="020B0503020204020204" pitchFamily="34" charset="0"/>
                        </a:rPr>
                        <a:t>FY2021​</a:t>
                      </a:r>
                      <a:endParaRPr lang="en-US" b="1" i="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l" fontAlgn="auto"/>
                      <a:r>
                        <a:rPr lang="en-US" sz="1400" b="1" i="0" dirty="0">
                          <a:solidFill>
                            <a:srgbClr val="FFFFFF"/>
                          </a:solidFill>
                          <a:effectLst/>
                          <a:highlight>
                            <a:srgbClr val="30ACEC"/>
                          </a:highlight>
                          <a:latin typeface="Corbel" panose="020B0503020204020204" pitchFamily="34" charset="0"/>
                        </a:rPr>
                        <a:t>​</a:t>
                      </a:r>
                    </a:p>
                    <a:p>
                      <a:pPr algn="l" fontAlgn="base"/>
                      <a:r>
                        <a:rPr lang="en-US" sz="1400" b="1" i="0" dirty="0">
                          <a:solidFill>
                            <a:srgbClr val="FFFFFF"/>
                          </a:solidFill>
                          <a:effectLst/>
                          <a:highlight>
                            <a:srgbClr val="30ACEC"/>
                          </a:highlight>
                          <a:latin typeface="Corbel" panose="020B0503020204020204" pitchFamily="34" charset="0"/>
                        </a:rPr>
                        <a:t>​</a:t>
                      </a:r>
                      <a:endParaRPr lang="en-US" b="1" i="0" dirty="0">
                        <a:solidFill>
                          <a:srgbClr val="FFFFFF"/>
                        </a:solidFill>
                        <a:effectLst/>
                        <a:highlight>
                          <a:srgbClr val="30ACEC"/>
                        </a:highlight>
                      </a:endParaRPr>
                    </a:p>
                    <a:p>
                      <a:pPr algn="l" fontAlgn="base"/>
                      <a:r>
                        <a:rPr lang="en-US" sz="1400" b="1" i="0" dirty="0">
                          <a:solidFill>
                            <a:srgbClr val="FFFFFF"/>
                          </a:solidFill>
                          <a:effectLst/>
                          <a:highlight>
                            <a:srgbClr val="30ACEC"/>
                          </a:highlight>
                          <a:latin typeface="Corbel" panose="020B0503020204020204" pitchFamily="34" charset="0"/>
                        </a:rPr>
                        <a:t>FY2024​</a:t>
                      </a:r>
                      <a:endParaRPr lang="en-US" b="1" i="0" dirty="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ctr" fontAlgn="base"/>
                      <a:r>
                        <a:rPr lang="en-US" sz="1400" b="1" i="0" dirty="0">
                          <a:solidFill>
                            <a:srgbClr val="000000"/>
                          </a:solidFill>
                          <a:effectLst/>
                          <a:highlight>
                            <a:srgbClr val="FFFF00"/>
                          </a:highlight>
                          <a:latin typeface="Corbel" panose="020B0503020204020204" pitchFamily="34" charset="0"/>
                        </a:rPr>
                        <a:t>Percent Increase/Decrease</a:t>
                      </a:r>
                      <a:r>
                        <a:rPr lang="en-US" sz="1400" b="1" i="0" dirty="0">
                          <a:solidFill>
                            <a:srgbClr val="FFFFFF"/>
                          </a:solidFill>
                          <a:effectLst/>
                          <a:highlight>
                            <a:srgbClr val="FFFF00"/>
                          </a:highlight>
                          <a:latin typeface="Corbel" panose="020B0503020204020204" pitchFamily="34" charset="0"/>
                        </a:rPr>
                        <a:t>​</a:t>
                      </a:r>
                      <a:endParaRPr lang="en-US" b="1" i="0" dirty="0">
                        <a:solidFill>
                          <a:srgbClr val="FFFFFF"/>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2345649613"/>
                  </a:ext>
                </a:extLst>
              </a:tr>
              <a:tr h="289560">
                <a:tc>
                  <a:txBody>
                    <a:bodyPr/>
                    <a:lstStyle/>
                    <a:p>
                      <a:pPr algn="l" fontAlgn="base"/>
                      <a:r>
                        <a:rPr lang="en-US" sz="1400" b="0" i="0">
                          <a:solidFill>
                            <a:srgbClr val="000000"/>
                          </a:solidFill>
                          <a:effectLst/>
                          <a:highlight>
                            <a:srgbClr val="CDE3F8"/>
                          </a:highlight>
                          <a:latin typeface="Corbel" panose="020B0503020204020204" pitchFamily="34" charset="0"/>
                        </a:rPr>
                        <a:t>Basic Skills​</a:t>
                      </a:r>
                      <a:endParaRPr lang="en-US" b="0" i="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a:solidFill>
                            <a:srgbClr val="000000"/>
                          </a:solidFill>
                          <a:effectLst/>
                          <a:highlight>
                            <a:srgbClr val="CDE3F8"/>
                          </a:highlight>
                          <a:latin typeface="Corbel" panose="020B0503020204020204" pitchFamily="34" charset="0"/>
                        </a:rPr>
                        <a:t>26.9%​</a:t>
                      </a:r>
                      <a:endParaRPr lang="en-US" b="0" i="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dirty="0">
                          <a:solidFill>
                            <a:srgbClr val="000000"/>
                          </a:solidFill>
                          <a:effectLst/>
                          <a:highlight>
                            <a:srgbClr val="CDE3F8"/>
                          </a:highlight>
                          <a:latin typeface="Corbel" panose="020B0503020204020204" pitchFamily="34" charset="0"/>
                        </a:rPr>
                        <a:t>31.5%​</a:t>
                      </a:r>
                      <a:endParaRPr lang="en-US" b="0" i="0" dirty="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dirty="0">
                          <a:solidFill>
                            <a:srgbClr val="000000"/>
                          </a:solidFill>
                          <a:effectLst/>
                          <a:highlight>
                            <a:srgbClr val="FFFF00"/>
                          </a:highlight>
                          <a:latin typeface="Corbel" panose="020B0503020204020204" pitchFamily="34" charset="0"/>
                        </a:rPr>
                        <a:t>17.10%​</a:t>
                      </a:r>
                      <a:endParaRPr lang="en-US" b="0" i="0" dirty="0">
                        <a:solidFill>
                          <a:srgbClr val="000000"/>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548281238"/>
                  </a:ext>
                </a:extLst>
              </a:tr>
            </a:tbl>
          </a:graphicData>
        </a:graphic>
      </p:graphicFrame>
      <p:sp>
        <p:nvSpPr>
          <p:cNvPr id="10" name="Rectangle 1">
            <a:extLst>
              <a:ext uri="{FF2B5EF4-FFF2-40B4-BE49-F238E27FC236}">
                <a16:creationId xmlns:a16="http://schemas.microsoft.com/office/drawing/2014/main" id="{B0774672-48D4-B725-41C9-FDD0E6798172}"/>
              </a:ext>
            </a:extLst>
          </p:cNvPr>
          <p:cNvSpPr>
            <a:spLocks noChangeArrowheads="1"/>
          </p:cNvSpPr>
          <p:nvPr/>
        </p:nvSpPr>
        <p:spPr bwMode="auto">
          <a:xfrm>
            <a:off x="1172590" y="189752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11" name="Table 10">
            <a:extLst>
              <a:ext uri="{FF2B5EF4-FFF2-40B4-BE49-F238E27FC236}">
                <a16:creationId xmlns:a16="http://schemas.microsoft.com/office/drawing/2014/main" id="{8FB90929-F82F-890B-04A7-45EA97B3E0D7}"/>
              </a:ext>
            </a:extLst>
          </p:cNvPr>
          <p:cNvGraphicFramePr>
            <a:graphicFrameLocks noGrp="1"/>
          </p:cNvGraphicFramePr>
          <p:nvPr>
            <p:extLst>
              <p:ext uri="{D42A27DB-BD31-4B8C-83A1-F6EECF244321}">
                <p14:modId xmlns:p14="http://schemas.microsoft.com/office/powerpoint/2010/main" val="1505566950"/>
              </p:ext>
            </p:extLst>
          </p:nvPr>
        </p:nvGraphicFramePr>
        <p:xfrm>
          <a:off x="1654703" y="4089392"/>
          <a:ext cx="4386349" cy="1341120"/>
        </p:xfrm>
        <a:graphic>
          <a:graphicData uri="http://schemas.openxmlformats.org/drawingml/2006/table">
            <a:tbl>
              <a:tblPr/>
              <a:tblGrid>
                <a:gridCol w="1384300">
                  <a:extLst>
                    <a:ext uri="{9D8B030D-6E8A-4147-A177-3AD203B41FA5}">
                      <a16:colId xmlns:a16="http://schemas.microsoft.com/office/drawing/2014/main" val="2059059248"/>
                    </a:ext>
                  </a:extLst>
                </a:gridCol>
                <a:gridCol w="778395">
                  <a:extLst>
                    <a:ext uri="{9D8B030D-6E8A-4147-A177-3AD203B41FA5}">
                      <a16:colId xmlns:a16="http://schemas.microsoft.com/office/drawing/2014/main" val="3217146442"/>
                    </a:ext>
                  </a:extLst>
                </a:gridCol>
                <a:gridCol w="768927">
                  <a:extLst>
                    <a:ext uri="{9D8B030D-6E8A-4147-A177-3AD203B41FA5}">
                      <a16:colId xmlns:a16="http://schemas.microsoft.com/office/drawing/2014/main" val="2359241945"/>
                    </a:ext>
                  </a:extLst>
                </a:gridCol>
                <a:gridCol w="1454727">
                  <a:extLst>
                    <a:ext uri="{9D8B030D-6E8A-4147-A177-3AD203B41FA5}">
                      <a16:colId xmlns:a16="http://schemas.microsoft.com/office/drawing/2014/main" val="1568633823"/>
                    </a:ext>
                  </a:extLst>
                </a:gridCol>
              </a:tblGrid>
              <a:tr h="289560">
                <a:tc>
                  <a:txBody>
                    <a:bodyPr/>
                    <a:lstStyle/>
                    <a:p>
                      <a:pPr algn="ctr" fontAlgn="auto"/>
                      <a:r>
                        <a:rPr lang="en-US" sz="1400" b="1" i="0">
                          <a:solidFill>
                            <a:srgbClr val="FFFFFF"/>
                          </a:solidFill>
                          <a:effectLst/>
                          <a:highlight>
                            <a:srgbClr val="30ACEC"/>
                          </a:highlight>
                          <a:latin typeface="Corbel" panose="020B0503020204020204" pitchFamily="34" charset="0"/>
                        </a:rPr>
                        <a:t>​</a:t>
                      </a:r>
                    </a:p>
                    <a:p>
                      <a:pPr algn="ctr" fontAlgn="base"/>
                      <a:r>
                        <a:rPr lang="en-US" sz="1400" b="1" i="0">
                          <a:solidFill>
                            <a:srgbClr val="FFFFFF"/>
                          </a:solidFill>
                          <a:effectLst/>
                          <a:highlight>
                            <a:srgbClr val="30ACEC"/>
                          </a:highlight>
                          <a:latin typeface="Corbel" panose="020B0503020204020204" pitchFamily="34" charset="0"/>
                        </a:rPr>
                        <a:t>FTE Enrollment​</a:t>
                      </a:r>
                      <a:endParaRPr lang="en-US" b="1" i="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l" fontAlgn="auto"/>
                      <a:r>
                        <a:rPr lang="en-US" sz="1400" b="1" i="0" dirty="0">
                          <a:solidFill>
                            <a:srgbClr val="FFFFFF"/>
                          </a:solidFill>
                          <a:effectLst/>
                          <a:highlight>
                            <a:srgbClr val="30ACEC"/>
                          </a:highlight>
                          <a:latin typeface="Corbel" panose="020B0503020204020204" pitchFamily="34" charset="0"/>
                        </a:rPr>
                        <a:t>​</a:t>
                      </a:r>
                    </a:p>
                    <a:p>
                      <a:pPr algn="l" fontAlgn="base"/>
                      <a:r>
                        <a:rPr lang="en-US" sz="1400" b="1" i="0" dirty="0">
                          <a:solidFill>
                            <a:srgbClr val="FFFFFF"/>
                          </a:solidFill>
                          <a:effectLst/>
                          <a:highlight>
                            <a:srgbClr val="30ACEC"/>
                          </a:highlight>
                          <a:latin typeface="Corbel" panose="020B0503020204020204" pitchFamily="34" charset="0"/>
                        </a:rPr>
                        <a:t>​</a:t>
                      </a:r>
                      <a:endParaRPr lang="en-US" b="1" i="0" dirty="0">
                        <a:solidFill>
                          <a:srgbClr val="FFFFFF"/>
                        </a:solidFill>
                        <a:effectLst/>
                        <a:highlight>
                          <a:srgbClr val="30ACEC"/>
                        </a:highlight>
                      </a:endParaRPr>
                    </a:p>
                    <a:p>
                      <a:pPr algn="l" fontAlgn="base"/>
                      <a:r>
                        <a:rPr lang="en-US" sz="1400" b="1" i="0" dirty="0">
                          <a:solidFill>
                            <a:srgbClr val="FFFFFF"/>
                          </a:solidFill>
                          <a:effectLst/>
                          <a:highlight>
                            <a:srgbClr val="30ACEC"/>
                          </a:highlight>
                          <a:latin typeface="Corbel" panose="020B0503020204020204" pitchFamily="34" charset="0"/>
                        </a:rPr>
                        <a:t>FY2021​</a:t>
                      </a:r>
                      <a:endParaRPr lang="en-US" b="1" i="0" dirty="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l" fontAlgn="auto"/>
                      <a:r>
                        <a:rPr lang="en-US" sz="1400" b="1" i="0" dirty="0">
                          <a:solidFill>
                            <a:srgbClr val="FFFFFF"/>
                          </a:solidFill>
                          <a:effectLst/>
                          <a:highlight>
                            <a:srgbClr val="30ACEC"/>
                          </a:highlight>
                          <a:latin typeface="Corbel" panose="020B0503020204020204" pitchFamily="34" charset="0"/>
                        </a:rPr>
                        <a:t>​</a:t>
                      </a:r>
                    </a:p>
                    <a:p>
                      <a:pPr algn="l" fontAlgn="base"/>
                      <a:r>
                        <a:rPr lang="en-US" sz="1400" b="1" i="0" dirty="0">
                          <a:solidFill>
                            <a:srgbClr val="FFFFFF"/>
                          </a:solidFill>
                          <a:effectLst/>
                          <a:highlight>
                            <a:srgbClr val="30ACEC"/>
                          </a:highlight>
                          <a:latin typeface="Corbel" panose="020B0503020204020204" pitchFamily="34" charset="0"/>
                        </a:rPr>
                        <a:t>​</a:t>
                      </a:r>
                      <a:endParaRPr lang="en-US" b="1" i="0" dirty="0">
                        <a:solidFill>
                          <a:srgbClr val="FFFFFF"/>
                        </a:solidFill>
                        <a:effectLst/>
                        <a:highlight>
                          <a:srgbClr val="30ACEC"/>
                        </a:highlight>
                      </a:endParaRPr>
                    </a:p>
                    <a:p>
                      <a:pPr algn="l" fontAlgn="base"/>
                      <a:r>
                        <a:rPr lang="en-US" sz="1400" b="1" i="0" dirty="0">
                          <a:solidFill>
                            <a:srgbClr val="FFFFFF"/>
                          </a:solidFill>
                          <a:effectLst/>
                          <a:highlight>
                            <a:srgbClr val="30ACEC"/>
                          </a:highlight>
                          <a:latin typeface="Corbel" panose="020B0503020204020204" pitchFamily="34" charset="0"/>
                        </a:rPr>
                        <a:t>FY2024​</a:t>
                      </a:r>
                      <a:endParaRPr lang="en-US" b="1" i="0" dirty="0">
                        <a:solidFill>
                          <a:srgbClr val="FFFFFF"/>
                        </a:solidFill>
                        <a:effectLst/>
                        <a:highlight>
                          <a:srgbClr val="30ACEC"/>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ctr" fontAlgn="base"/>
                      <a:r>
                        <a:rPr lang="en-US" sz="1400" b="1" i="0" dirty="0">
                          <a:solidFill>
                            <a:srgbClr val="000000"/>
                          </a:solidFill>
                          <a:effectLst/>
                          <a:highlight>
                            <a:srgbClr val="FFFF00"/>
                          </a:highlight>
                          <a:latin typeface="Corbel" panose="020B0503020204020204" pitchFamily="34" charset="0"/>
                        </a:rPr>
                        <a:t>Percent Increase/Decrease</a:t>
                      </a:r>
                      <a:r>
                        <a:rPr lang="en-US" sz="1400" b="1" i="0" dirty="0">
                          <a:solidFill>
                            <a:srgbClr val="FFFFFF"/>
                          </a:solidFill>
                          <a:effectLst/>
                          <a:highlight>
                            <a:srgbClr val="FFFF00"/>
                          </a:highlight>
                          <a:latin typeface="Corbel" panose="020B0503020204020204" pitchFamily="34" charset="0"/>
                        </a:rPr>
                        <a:t>​</a:t>
                      </a:r>
                      <a:endParaRPr lang="en-US" b="1" i="0" dirty="0">
                        <a:solidFill>
                          <a:srgbClr val="FFFFFF"/>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3299207787"/>
                  </a:ext>
                </a:extLst>
              </a:tr>
              <a:tr h="289560">
                <a:tc>
                  <a:txBody>
                    <a:bodyPr/>
                    <a:lstStyle/>
                    <a:p>
                      <a:pPr algn="l" fontAlgn="base"/>
                      <a:r>
                        <a:rPr lang="en-US" sz="1400" b="0" i="0">
                          <a:solidFill>
                            <a:srgbClr val="000000"/>
                          </a:solidFill>
                          <a:effectLst/>
                          <a:highlight>
                            <a:srgbClr val="CDE3F8"/>
                          </a:highlight>
                          <a:latin typeface="Corbel" panose="020B0503020204020204" pitchFamily="34" charset="0"/>
                        </a:rPr>
                        <a:t>CCR​</a:t>
                      </a:r>
                      <a:endParaRPr lang="en-US" b="0" i="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dirty="0">
                          <a:solidFill>
                            <a:srgbClr val="000000"/>
                          </a:solidFill>
                          <a:effectLst/>
                          <a:highlight>
                            <a:srgbClr val="CDE3F8"/>
                          </a:highlight>
                          <a:latin typeface="Corbel" panose="020B0503020204020204" pitchFamily="34" charset="0"/>
                        </a:rPr>
                        <a:t>10​</a:t>
                      </a:r>
                      <a:endParaRPr lang="en-US" b="0" i="0" dirty="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dirty="0">
                          <a:solidFill>
                            <a:srgbClr val="000000"/>
                          </a:solidFill>
                          <a:effectLst/>
                          <a:highlight>
                            <a:srgbClr val="CDE3F8"/>
                          </a:highlight>
                          <a:latin typeface="Corbel" panose="020B0503020204020204" pitchFamily="34" charset="0"/>
                        </a:rPr>
                        <a:t>30</a:t>
                      </a:r>
                      <a:endParaRPr lang="en-US" b="0" i="0" dirty="0">
                        <a:solidFill>
                          <a:srgbClr val="000000"/>
                        </a:solidFill>
                        <a:effectLst/>
                        <a:highlight>
                          <a:srgbClr val="CDE3F8"/>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400" b="0" i="0" dirty="0">
                          <a:solidFill>
                            <a:srgbClr val="000000"/>
                          </a:solidFill>
                          <a:effectLst/>
                          <a:highlight>
                            <a:srgbClr val="FFFF00"/>
                          </a:highlight>
                          <a:latin typeface="Corbel" panose="020B0503020204020204" pitchFamily="34" charset="0"/>
                        </a:rPr>
                        <a:t>200%​</a:t>
                      </a:r>
                      <a:endParaRPr lang="en-US" b="0" i="0" dirty="0">
                        <a:solidFill>
                          <a:srgbClr val="000000"/>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2951200695"/>
                  </a:ext>
                </a:extLst>
              </a:tr>
              <a:tr h="289560">
                <a:tc>
                  <a:txBody>
                    <a:bodyPr/>
                    <a:lstStyle/>
                    <a:p>
                      <a:pPr algn="l" fontAlgn="base"/>
                      <a:r>
                        <a:rPr lang="en-US" sz="1400" b="0" i="0">
                          <a:solidFill>
                            <a:srgbClr val="000000"/>
                          </a:solidFill>
                          <a:effectLst/>
                          <a:highlight>
                            <a:srgbClr val="E8F1FB"/>
                          </a:highlight>
                          <a:latin typeface="Corbel" panose="020B0503020204020204" pitchFamily="34" charset="0"/>
                        </a:rPr>
                        <a:t>Overall​</a:t>
                      </a:r>
                      <a:endParaRPr lang="en-US" b="0" i="0">
                        <a:solidFill>
                          <a:srgbClr val="000000"/>
                        </a:solidFill>
                        <a:effectLst/>
                        <a:highlight>
                          <a:srgbClr val="E8F1FB"/>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400" b="0" i="0" dirty="0">
                          <a:solidFill>
                            <a:srgbClr val="000000"/>
                          </a:solidFill>
                          <a:effectLst/>
                          <a:highlight>
                            <a:srgbClr val="E8F1FB"/>
                          </a:highlight>
                          <a:latin typeface="Corbel" panose="020B0503020204020204" pitchFamily="34" charset="0"/>
                        </a:rPr>
                        <a:t>510</a:t>
                      </a:r>
                      <a:endParaRPr lang="en-US" b="0" i="0" dirty="0">
                        <a:solidFill>
                          <a:srgbClr val="000000"/>
                        </a:solidFill>
                        <a:effectLst/>
                        <a:highlight>
                          <a:srgbClr val="E8F1FB"/>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400" b="0" i="0" dirty="0">
                          <a:solidFill>
                            <a:srgbClr val="000000"/>
                          </a:solidFill>
                          <a:effectLst/>
                          <a:highlight>
                            <a:srgbClr val="E8F1FB"/>
                          </a:highlight>
                          <a:latin typeface="Corbel" panose="020B0503020204020204" pitchFamily="34" charset="0"/>
                        </a:rPr>
                        <a:t>782.2</a:t>
                      </a:r>
                      <a:endParaRPr lang="en-US" b="0" i="0" dirty="0">
                        <a:solidFill>
                          <a:srgbClr val="000000"/>
                        </a:solidFill>
                        <a:effectLst/>
                        <a:highlight>
                          <a:srgbClr val="E8F1FB"/>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400" b="0" i="0" dirty="0">
                          <a:solidFill>
                            <a:srgbClr val="000000"/>
                          </a:solidFill>
                          <a:effectLst/>
                          <a:highlight>
                            <a:srgbClr val="FFFF00"/>
                          </a:highlight>
                          <a:latin typeface="Corbel" panose="020B0503020204020204" pitchFamily="34" charset="0"/>
                        </a:rPr>
                        <a:t>53.37%​</a:t>
                      </a:r>
                      <a:endParaRPr lang="en-US" b="0" i="0" dirty="0">
                        <a:solidFill>
                          <a:srgbClr val="000000"/>
                        </a:solidFill>
                        <a:effectLst/>
                        <a:highlight>
                          <a:srgbClr val="FFFF00"/>
                        </a:highlight>
                      </a:endParaRPr>
                    </a:p>
                  </a:txBody>
                  <a:tcPr>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3967131527"/>
                  </a:ext>
                </a:extLst>
              </a:tr>
            </a:tbl>
          </a:graphicData>
        </a:graphic>
      </p:graphicFrame>
      <p:sp>
        <p:nvSpPr>
          <p:cNvPr id="12" name="Rectangle 2">
            <a:extLst>
              <a:ext uri="{FF2B5EF4-FFF2-40B4-BE49-F238E27FC236}">
                <a16:creationId xmlns:a16="http://schemas.microsoft.com/office/drawing/2014/main" id="{E87657D3-67CC-520B-4708-1BFFF523CE08}"/>
              </a:ext>
            </a:extLst>
          </p:cNvPr>
          <p:cNvSpPr>
            <a:spLocks noChangeArrowheads="1"/>
          </p:cNvSpPr>
          <p:nvPr/>
        </p:nvSpPr>
        <p:spPr bwMode="auto">
          <a:xfrm>
            <a:off x="223376" y="342326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09626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F3DA8902-D5C2-76F2-AA5A-ABB1230D3BE9}"/>
              </a:ext>
            </a:extLst>
          </p:cNvPr>
          <p:cNvSpPr>
            <a:spLocks noGrp="1"/>
          </p:cNvSpPr>
          <p:nvPr>
            <p:ph sz="half" idx="1"/>
          </p:nvPr>
        </p:nvSpPr>
        <p:spPr>
          <a:xfrm>
            <a:off x="1153235" y="1961165"/>
            <a:ext cx="5315189" cy="3594246"/>
          </a:xfrm>
        </p:spPr>
        <p:txBody>
          <a:bodyPr vert="horz" lIns="91440" tIns="45720" rIns="91440" bIns="45720" rtlCol="0" anchor="t">
            <a:normAutofit fontScale="92500" lnSpcReduction="10000"/>
          </a:bodyPr>
          <a:lstStyle/>
          <a:p>
            <a:r>
              <a:rPr lang="en-US" b="0" i="0" u="none" strike="noStrike" dirty="0">
                <a:solidFill>
                  <a:srgbClr val="000000"/>
                </a:solidFill>
                <a:effectLst/>
                <a:latin typeface="Rockwell" panose="02060603020205020403" pitchFamily="18" charset="0"/>
              </a:rPr>
              <a:t>All roofs were replaced</a:t>
            </a:r>
          </a:p>
          <a:p>
            <a:r>
              <a:rPr lang="en-US" dirty="0">
                <a:solidFill>
                  <a:srgbClr val="000000"/>
                </a:solidFill>
                <a:latin typeface="Rockwell" panose="02060603020205020403" pitchFamily="18" charset="0"/>
              </a:rPr>
              <a:t>Renovated the UTC and Chief Joe White Education Center</a:t>
            </a:r>
          </a:p>
          <a:p>
            <a:r>
              <a:rPr lang="en-US" b="0" i="0" u="none" strike="noStrike" dirty="0">
                <a:solidFill>
                  <a:srgbClr val="000000"/>
                </a:solidFill>
                <a:effectLst/>
                <a:latin typeface="Rockwell" panose="02060603020205020403" pitchFamily="18" charset="0"/>
              </a:rPr>
              <a:t>Installed carpet in every building.</a:t>
            </a:r>
          </a:p>
          <a:p>
            <a:r>
              <a:rPr lang="en-US" dirty="0">
                <a:solidFill>
                  <a:srgbClr val="000000"/>
                </a:solidFill>
                <a:latin typeface="Rockwell" panose="02060603020205020403" pitchFamily="18" charset="0"/>
              </a:rPr>
              <a:t>Painted interior in the Young and Freeland Building</a:t>
            </a:r>
          </a:p>
          <a:p>
            <a:r>
              <a:rPr lang="en-US" dirty="0">
                <a:solidFill>
                  <a:srgbClr val="000000"/>
                </a:solidFill>
                <a:latin typeface="Rockwell" panose="02060603020205020403" pitchFamily="18" charset="0"/>
              </a:rPr>
              <a:t>Added exterior signage to campus</a:t>
            </a:r>
          </a:p>
          <a:p>
            <a:endParaRPr lang="en-US" dirty="0"/>
          </a:p>
        </p:txBody>
      </p:sp>
      <p:sp>
        <p:nvSpPr>
          <p:cNvPr id="20" name="Rectangle 19">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A picture containing logo&#10;&#10;Description automatically generated">
            <a:extLst>
              <a:ext uri="{FF2B5EF4-FFF2-40B4-BE49-F238E27FC236}">
                <a16:creationId xmlns:a16="http://schemas.microsoft.com/office/drawing/2014/main" id="{C288DBD8-D323-3FA2-FB17-E5B712868C3B}"/>
              </a:ext>
            </a:extLst>
          </p:cNvPr>
          <p:cNvPicPr>
            <a:picLocks noChangeAspect="1"/>
          </p:cNvPicPr>
          <p:nvPr/>
        </p:nvPicPr>
        <p:blipFill rotWithShape="1">
          <a:blip r:embed="rId2">
            <a:extLst>
              <a:ext uri="{28A0092B-C50C-407E-A947-70E740481C1C}">
                <a14:useLocalDpi xmlns:a14="http://schemas.microsoft.com/office/drawing/2010/main" val="0"/>
              </a:ext>
            </a:extLst>
          </a:blip>
          <a:srcRect t="28913" b="31416"/>
          <a:stretch/>
        </p:blipFill>
        <p:spPr>
          <a:xfrm>
            <a:off x="7075967" y="2987893"/>
            <a:ext cx="4170530" cy="914106"/>
          </a:xfrm>
          <a:prstGeom prst="rect">
            <a:avLst/>
          </a:prstGeom>
        </p:spPr>
      </p:pic>
      <p:sp>
        <p:nvSpPr>
          <p:cNvPr id="6" name="Title 1">
            <a:extLst>
              <a:ext uri="{FF2B5EF4-FFF2-40B4-BE49-F238E27FC236}">
                <a16:creationId xmlns:a16="http://schemas.microsoft.com/office/drawing/2014/main" id="{C2721EDD-634C-E2BD-BB3B-AA72E2BF0A84}"/>
              </a:ext>
            </a:extLst>
          </p:cNvPr>
          <p:cNvSpPr>
            <a:spLocks noGrp="1"/>
          </p:cNvSpPr>
          <p:nvPr>
            <p:ph type="title"/>
          </p:nvPr>
        </p:nvSpPr>
        <p:spPr>
          <a:xfrm>
            <a:off x="0" y="365125"/>
            <a:ext cx="8123333" cy="1325563"/>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latin typeface="Rockwell" panose="02060603020205020403" pitchFamily="18" charset="0"/>
              </a:rPr>
              <a:t>Facilities</a:t>
            </a:r>
          </a:p>
        </p:txBody>
      </p:sp>
      <p:sp>
        <p:nvSpPr>
          <p:cNvPr id="7" name="TextBox 6">
            <a:extLst>
              <a:ext uri="{FF2B5EF4-FFF2-40B4-BE49-F238E27FC236}">
                <a16:creationId xmlns:a16="http://schemas.microsoft.com/office/drawing/2014/main" id="{3D664263-A769-519F-A041-FAA877A55CD7}"/>
              </a:ext>
            </a:extLst>
          </p:cNvPr>
          <p:cNvSpPr txBox="1"/>
          <p:nvPr/>
        </p:nvSpPr>
        <p:spPr>
          <a:xfrm>
            <a:off x="0" y="6488655"/>
            <a:ext cx="8099479" cy="369332"/>
          </a:xfrm>
          <a:prstGeom prst="rect">
            <a:avLst/>
          </a:prstGeom>
          <a:noFill/>
        </p:spPr>
        <p:txBody>
          <a:bodyPr wrap="square">
            <a:spAutoFit/>
          </a:bodyPr>
          <a:lstStyle/>
          <a:p>
            <a:pPr algn="ctr"/>
            <a:r>
              <a:rPr lang="en-US" sz="1800" b="1" i="0" dirty="0">
                <a:solidFill>
                  <a:srgbClr val="002060"/>
                </a:solidFill>
                <a:effectLst/>
                <a:highlight>
                  <a:srgbClr val="FFFFFF"/>
                </a:highlight>
                <a:latin typeface="inherit"/>
              </a:rPr>
              <a:t>#DiscoverRCCC </a:t>
            </a:r>
            <a:r>
              <a:rPr lang="en-US" sz="1800" b="1" i="0" dirty="0">
                <a:solidFill>
                  <a:srgbClr val="00B0F0"/>
                </a:solidFill>
                <a:effectLst/>
                <a:highlight>
                  <a:srgbClr val="FFFFFF"/>
                </a:highlight>
                <a:latin typeface="inherit"/>
              </a:rPr>
              <a:t>“Where community and careers connect”</a:t>
            </a:r>
            <a:endParaRPr lang="en-US" b="0" i="0" dirty="0">
              <a:solidFill>
                <a:srgbClr val="242424"/>
              </a:solidFill>
              <a:effectLst/>
              <a:highlight>
                <a:srgbClr val="FFFFFF"/>
              </a:highlight>
              <a:latin typeface="Segoe UI" panose="020B0502040204020203" pitchFamily="34" charset="0"/>
            </a:endParaRPr>
          </a:p>
        </p:txBody>
      </p:sp>
    </p:spTree>
    <p:extLst>
      <p:ext uri="{BB962C8B-B14F-4D97-AF65-F5344CB8AC3E}">
        <p14:creationId xmlns:p14="http://schemas.microsoft.com/office/powerpoint/2010/main" val="3832049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picture containing logo&#10;&#10;Description automatically generated">
            <a:extLst>
              <a:ext uri="{FF2B5EF4-FFF2-40B4-BE49-F238E27FC236}">
                <a16:creationId xmlns:a16="http://schemas.microsoft.com/office/drawing/2014/main" id="{EB7C1795-ABA3-F8AC-4EF9-982163D367ED}"/>
              </a:ext>
            </a:extLst>
          </p:cNvPr>
          <p:cNvPicPr>
            <a:picLocks noChangeAspect="1"/>
          </p:cNvPicPr>
          <p:nvPr/>
        </p:nvPicPr>
        <p:blipFill rotWithShape="1">
          <a:blip r:embed="rId2">
            <a:extLst>
              <a:ext uri="{28A0092B-C50C-407E-A947-70E740481C1C}">
                <a14:useLocalDpi xmlns:a14="http://schemas.microsoft.com/office/drawing/2010/main" val="0"/>
              </a:ext>
            </a:extLst>
          </a:blip>
          <a:srcRect t="28913" b="31416"/>
          <a:stretch/>
        </p:blipFill>
        <p:spPr>
          <a:xfrm>
            <a:off x="7075967" y="2987893"/>
            <a:ext cx="4170530" cy="914106"/>
          </a:xfrm>
          <a:prstGeom prst="rect">
            <a:avLst/>
          </a:prstGeom>
        </p:spPr>
      </p:pic>
      <p:sp>
        <p:nvSpPr>
          <p:cNvPr id="7" name="Content Placeholder 2">
            <a:extLst>
              <a:ext uri="{FF2B5EF4-FFF2-40B4-BE49-F238E27FC236}">
                <a16:creationId xmlns:a16="http://schemas.microsoft.com/office/drawing/2014/main" id="{4AC13FB2-C22C-8F9F-4326-B97994EC744E}"/>
              </a:ext>
            </a:extLst>
          </p:cNvPr>
          <p:cNvSpPr>
            <a:spLocks noGrp="1"/>
          </p:cNvSpPr>
          <p:nvPr>
            <p:ph sz="half" idx="1"/>
          </p:nvPr>
        </p:nvSpPr>
        <p:spPr>
          <a:xfrm>
            <a:off x="803151" y="1409988"/>
            <a:ext cx="6531033" cy="4849496"/>
          </a:xfrm>
          <a:prstGeom prst="rect">
            <a:avLst/>
          </a:prstGeom>
        </p:spPr>
        <p:txBody>
          <a:bodyPr vert="horz" lIns="91440" tIns="45720" rIns="91440" bIns="45720" rtlCol="0" anchor="ctr">
            <a:normAutofit fontScale="850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ClrTx/>
              <a:buSzPct val="125000"/>
            </a:pPr>
            <a:r>
              <a:rPr lang="en-US" dirty="0">
                <a:latin typeface="Rockwell"/>
              </a:rPr>
              <a:t>The FY2020 Financial Statements Audit and the Investigative Audit were released by the State Auditor's Office June 2021. Major issues of the audits were:</a:t>
            </a:r>
          </a:p>
          <a:p>
            <a:pPr lvl="1">
              <a:buClrTx/>
              <a:buSzPct val="125000"/>
              <a:buFont typeface="Courier New"/>
              <a:buChar char="o"/>
            </a:pPr>
            <a:r>
              <a:rPr lang="en-US" dirty="0">
                <a:latin typeface="Rockwell"/>
              </a:rPr>
              <a:t>Lack of Adequate Internal Controls (Financial Statements Audit)</a:t>
            </a:r>
          </a:p>
          <a:p>
            <a:pPr lvl="1">
              <a:buClrTx/>
              <a:buSzPct val="125000"/>
              <a:buFont typeface="Courier New"/>
              <a:buChar char="o"/>
            </a:pPr>
            <a:r>
              <a:rPr lang="en-US" sz="2100" dirty="0">
                <a:latin typeface="Rockwell"/>
              </a:rPr>
              <a:t>The Board of Trustees should ensure that the College President is fulfilling her responsibilities to the College’s operations and management (Investigative Audit)</a:t>
            </a:r>
          </a:p>
          <a:p>
            <a:pPr>
              <a:buClrTx/>
              <a:buSzPct val="125000"/>
            </a:pPr>
            <a:r>
              <a:rPr lang="en-US" sz="2300" dirty="0">
                <a:latin typeface="Rockwell"/>
              </a:rPr>
              <a:t>Successful completion of SACSCOC Special Report related to internal controls and board governance (December 2021)</a:t>
            </a:r>
            <a:endParaRPr lang="en-US" dirty="0">
              <a:latin typeface="Rockwell"/>
            </a:endParaRPr>
          </a:p>
          <a:p>
            <a:pPr>
              <a:buClrTx/>
              <a:buSzPct val="125000"/>
            </a:pPr>
            <a:r>
              <a:rPr lang="en-US" dirty="0">
                <a:latin typeface="Rockwell"/>
              </a:rPr>
              <a:t>FY2021 Audit – No Findings</a:t>
            </a:r>
          </a:p>
          <a:p>
            <a:pPr>
              <a:buClrTx/>
              <a:buSzPct val="125000"/>
            </a:pPr>
            <a:r>
              <a:rPr lang="en-US" dirty="0">
                <a:latin typeface="Rockwell"/>
              </a:rPr>
              <a:t>$2.2M SCIF (State Construction Infrastructure Funds)</a:t>
            </a:r>
          </a:p>
          <a:p>
            <a:pPr>
              <a:buClrTx/>
              <a:buSzPct val="125000"/>
            </a:pPr>
            <a:r>
              <a:rPr lang="en-US" dirty="0">
                <a:latin typeface="Rockwell"/>
              </a:rPr>
              <a:t>$15M Special appropriations from the General Assembly</a:t>
            </a:r>
            <a:endParaRPr lang="en-US" dirty="0"/>
          </a:p>
          <a:p>
            <a:pPr>
              <a:buClrTx/>
              <a:buSzPct val="125000"/>
            </a:pPr>
            <a:endParaRPr lang="en-US" dirty="0">
              <a:latin typeface="Rockwell" panose="02060603020205020403" pitchFamily="18" charset="0"/>
            </a:endParaRPr>
          </a:p>
        </p:txBody>
      </p:sp>
      <p:sp>
        <p:nvSpPr>
          <p:cNvPr id="10" name="TextBox 9">
            <a:extLst>
              <a:ext uri="{FF2B5EF4-FFF2-40B4-BE49-F238E27FC236}">
                <a16:creationId xmlns:a16="http://schemas.microsoft.com/office/drawing/2014/main" id="{E77C42D0-D7B5-302B-9512-5F8526F6082F}"/>
              </a:ext>
            </a:extLst>
          </p:cNvPr>
          <p:cNvSpPr txBox="1"/>
          <p:nvPr/>
        </p:nvSpPr>
        <p:spPr>
          <a:xfrm>
            <a:off x="0" y="6488655"/>
            <a:ext cx="8099479" cy="369332"/>
          </a:xfrm>
          <a:prstGeom prst="rect">
            <a:avLst/>
          </a:prstGeom>
          <a:noFill/>
        </p:spPr>
        <p:txBody>
          <a:bodyPr wrap="square">
            <a:spAutoFit/>
          </a:bodyPr>
          <a:lstStyle/>
          <a:p>
            <a:pPr algn="ctr"/>
            <a:r>
              <a:rPr lang="en-US" sz="1800" b="1" i="0" dirty="0">
                <a:solidFill>
                  <a:srgbClr val="002060"/>
                </a:solidFill>
                <a:effectLst/>
                <a:highlight>
                  <a:srgbClr val="FFFFFF"/>
                </a:highlight>
                <a:latin typeface="inherit"/>
              </a:rPr>
              <a:t>#DiscoverRCCC </a:t>
            </a:r>
            <a:r>
              <a:rPr lang="en-US" sz="1800" b="1" i="0" dirty="0">
                <a:solidFill>
                  <a:srgbClr val="00B0F0"/>
                </a:solidFill>
                <a:effectLst/>
                <a:highlight>
                  <a:srgbClr val="FFFFFF"/>
                </a:highlight>
                <a:latin typeface="inherit"/>
              </a:rPr>
              <a:t>“Where community and careers connect”</a:t>
            </a:r>
            <a:endParaRPr lang="en-US" b="0" i="0" dirty="0">
              <a:solidFill>
                <a:srgbClr val="242424"/>
              </a:solidFill>
              <a:effectLst/>
              <a:highlight>
                <a:srgbClr val="FFFFFF"/>
              </a:highlight>
              <a:latin typeface="Segoe UI" panose="020B0502040204020203" pitchFamily="34" charset="0"/>
            </a:endParaRPr>
          </a:p>
        </p:txBody>
      </p:sp>
      <p:sp>
        <p:nvSpPr>
          <p:cNvPr id="13" name="Title 1">
            <a:extLst>
              <a:ext uri="{FF2B5EF4-FFF2-40B4-BE49-F238E27FC236}">
                <a16:creationId xmlns:a16="http://schemas.microsoft.com/office/drawing/2014/main" id="{6583C7DB-34BF-2747-6C97-7070618868BE}"/>
              </a:ext>
            </a:extLst>
          </p:cNvPr>
          <p:cNvSpPr>
            <a:spLocks noGrp="1"/>
          </p:cNvSpPr>
          <p:nvPr>
            <p:ph type="title"/>
          </p:nvPr>
        </p:nvSpPr>
        <p:spPr>
          <a:xfrm>
            <a:off x="7000" y="289578"/>
            <a:ext cx="8123333" cy="1325563"/>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latin typeface="Rockwell" panose="02060603020205020403" pitchFamily="18" charset="0"/>
              </a:rPr>
              <a:t>Finance</a:t>
            </a:r>
          </a:p>
        </p:txBody>
      </p:sp>
    </p:spTree>
    <p:extLst>
      <p:ext uri="{BB962C8B-B14F-4D97-AF65-F5344CB8AC3E}">
        <p14:creationId xmlns:p14="http://schemas.microsoft.com/office/powerpoint/2010/main" val="140533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picture containing logo&#10;&#10;Description automatically generated">
            <a:extLst>
              <a:ext uri="{FF2B5EF4-FFF2-40B4-BE49-F238E27FC236}">
                <a16:creationId xmlns:a16="http://schemas.microsoft.com/office/drawing/2014/main" id="{EB7C1795-ABA3-F8AC-4EF9-982163D367ED}"/>
              </a:ext>
            </a:extLst>
          </p:cNvPr>
          <p:cNvPicPr>
            <a:picLocks noChangeAspect="1"/>
          </p:cNvPicPr>
          <p:nvPr/>
        </p:nvPicPr>
        <p:blipFill rotWithShape="1">
          <a:blip r:embed="rId2">
            <a:extLst>
              <a:ext uri="{28A0092B-C50C-407E-A947-70E740481C1C}">
                <a14:useLocalDpi xmlns:a14="http://schemas.microsoft.com/office/drawing/2010/main" val="0"/>
              </a:ext>
            </a:extLst>
          </a:blip>
          <a:srcRect t="28913" b="31416"/>
          <a:stretch/>
        </p:blipFill>
        <p:spPr>
          <a:xfrm>
            <a:off x="7075967" y="2987893"/>
            <a:ext cx="4170530" cy="914106"/>
          </a:xfrm>
          <a:prstGeom prst="rect">
            <a:avLst/>
          </a:prstGeom>
        </p:spPr>
      </p:pic>
      <p:sp>
        <p:nvSpPr>
          <p:cNvPr id="10" name="TextBox 9">
            <a:extLst>
              <a:ext uri="{FF2B5EF4-FFF2-40B4-BE49-F238E27FC236}">
                <a16:creationId xmlns:a16="http://schemas.microsoft.com/office/drawing/2014/main" id="{E77C42D0-D7B5-302B-9512-5F8526F6082F}"/>
              </a:ext>
            </a:extLst>
          </p:cNvPr>
          <p:cNvSpPr txBox="1"/>
          <p:nvPr/>
        </p:nvSpPr>
        <p:spPr>
          <a:xfrm>
            <a:off x="0" y="6488655"/>
            <a:ext cx="8099479" cy="369332"/>
          </a:xfrm>
          <a:prstGeom prst="rect">
            <a:avLst/>
          </a:prstGeom>
          <a:noFill/>
        </p:spPr>
        <p:txBody>
          <a:bodyPr wrap="square">
            <a:spAutoFit/>
          </a:bodyPr>
          <a:lstStyle/>
          <a:p>
            <a:pPr algn="ctr"/>
            <a:r>
              <a:rPr lang="en-US" sz="1800" b="1" i="0" dirty="0">
                <a:solidFill>
                  <a:srgbClr val="002060"/>
                </a:solidFill>
                <a:effectLst/>
                <a:highlight>
                  <a:srgbClr val="FFFFFF"/>
                </a:highlight>
                <a:latin typeface="inherit"/>
              </a:rPr>
              <a:t>#DiscoverRCCC </a:t>
            </a:r>
            <a:r>
              <a:rPr lang="en-US" sz="1800" b="1" i="0" dirty="0">
                <a:solidFill>
                  <a:srgbClr val="00B0F0"/>
                </a:solidFill>
                <a:effectLst/>
                <a:highlight>
                  <a:srgbClr val="FFFFFF"/>
                </a:highlight>
                <a:latin typeface="inherit"/>
              </a:rPr>
              <a:t>“Where community and careers connect”</a:t>
            </a:r>
            <a:endParaRPr lang="en-US" b="0" i="0" dirty="0">
              <a:solidFill>
                <a:srgbClr val="242424"/>
              </a:solidFill>
              <a:effectLst/>
              <a:highlight>
                <a:srgbClr val="FFFFFF"/>
              </a:highlight>
              <a:latin typeface="Segoe UI" panose="020B0502040204020203" pitchFamily="34" charset="0"/>
            </a:endParaRPr>
          </a:p>
        </p:txBody>
      </p:sp>
      <p:sp>
        <p:nvSpPr>
          <p:cNvPr id="13" name="Title 1">
            <a:extLst>
              <a:ext uri="{FF2B5EF4-FFF2-40B4-BE49-F238E27FC236}">
                <a16:creationId xmlns:a16="http://schemas.microsoft.com/office/drawing/2014/main" id="{6583C7DB-34BF-2747-6C97-7070618868BE}"/>
              </a:ext>
            </a:extLst>
          </p:cNvPr>
          <p:cNvSpPr>
            <a:spLocks noGrp="1"/>
          </p:cNvSpPr>
          <p:nvPr>
            <p:ph type="title"/>
          </p:nvPr>
        </p:nvSpPr>
        <p:spPr>
          <a:xfrm>
            <a:off x="18928" y="168383"/>
            <a:ext cx="8123333" cy="1325563"/>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latin typeface="Rockwell" panose="02060603020205020403" pitchFamily="18" charset="0"/>
              </a:rPr>
              <a:t>Grants</a:t>
            </a:r>
          </a:p>
        </p:txBody>
      </p:sp>
      <p:sp>
        <p:nvSpPr>
          <p:cNvPr id="4" name="Content Placeholder 3">
            <a:extLst>
              <a:ext uri="{FF2B5EF4-FFF2-40B4-BE49-F238E27FC236}">
                <a16:creationId xmlns:a16="http://schemas.microsoft.com/office/drawing/2014/main" id="{E4F82E58-CDB6-7C48-1BF2-7A10638B3A45}"/>
              </a:ext>
            </a:extLst>
          </p:cNvPr>
          <p:cNvSpPr>
            <a:spLocks noGrp="1"/>
          </p:cNvSpPr>
          <p:nvPr>
            <p:ph sz="half" idx="1"/>
          </p:nvPr>
        </p:nvSpPr>
        <p:spPr>
          <a:xfrm>
            <a:off x="357447" y="1219066"/>
            <a:ext cx="7132320" cy="4707281"/>
          </a:xfrm>
        </p:spPr>
        <p:txBody>
          <a:bodyPr>
            <a:normAutofit fontScale="55000" lnSpcReduction="20000"/>
          </a:bodyPr>
          <a:lstStyle/>
          <a:p>
            <a:pPr algn="l"/>
            <a:r>
              <a:rPr lang="en-US" sz="3100" b="0" i="0" dirty="0">
                <a:solidFill>
                  <a:srgbClr val="000000"/>
                </a:solidFill>
                <a:effectLst/>
                <a:latin typeface="Rockwell" panose="02060603020205020403" pitchFamily="18" charset="0"/>
              </a:rPr>
              <a:t>Received $15 million nonrecurring funding for the construction of a new health sciences building</a:t>
            </a:r>
          </a:p>
          <a:p>
            <a:pPr algn="l"/>
            <a:r>
              <a:rPr lang="en-US" sz="3100" b="0" i="0" dirty="0">
                <a:solidFill>
                  <a:srgbClr val="000000"/>
                </a:solidFill>
                <a:effectLst/>
                <a:latin typeface="Rockwell" panose="02060603020205020403" pitchFamily="18" charset="0"/>
              </a:rPr>
              <a:t>Received $282,415 from Hampton Roads Workforce Council to expand the “Weld to Work” certification course and provide building improvements to the Universal Technical Training Center</a:t>
            </a:r>
          </a:p>
          <a:p>
            <a:pPr algn="l"/>
            <a:r>
              <a:rPr lang="en-US" sz="3100" b="0" i="0" dirty="0">
                <a:solidFill>
                  <a:srgbClr val="000000"/>
                </a:solidFill>
                <a:effectLst/>
                <a:latin typeface="Rockwell" panose="02060603020205020403" pitchFamily="18" charset="0"/>
              </a:rPr>
              <a:t>Approved for $470,000 in SEID grant funds for welding program support, bringing the total to $752,415 in support of the welding program</a:t>
            </a:r>
          </a:p>
          <a:p>
            <a:pPr algn="l"/>
            <a:r>
              <a:rPr lang="en-US" sz="3100" b="0" i="0" dirty="0">
                <a:solidFill>
                  <a:srgbClr val="000000"/>
                </a:solidFill>
                <a:effectLst/>
                <a:latin typeface="Rockwell" panose="02060603020205020403" pitchFamily="18" charset="0"/>
              </a:rPr>
              <a:t>Partnered with Hertford County Government and Nucor to build the new CDL training site on campus and purchased two CDL trucks and trailers</a:t>
            </a:r>
          </a:p>
          <a:p>
            <a:r>
              <a:rPr lang="en-US" sz="3100" b="0" i="0" dirty="0">
                <a:solidFill>
                  <a:srgbClr val="000000"/>
                </a:solidFill>
                <a:effectLst/>
                <a:latin typeface="Rockwell" panose="02060603020205020403" pitchFamily="18" charset="0"/>
              </a:rPr>
              <a:t>Received $778,200 in Golden Leaf funding to renovate the Universal Technical Training Center in preparation for the mechatronics program launch and to establish community education centers in Lewiston Woodville in Bertie County, and Rich Square and </a:t>
            </a:r>
            <a:r>
              <a:rPr lang="en-US" sz="3100" b="0" i="0" dirty="0" err="1">
                <a:solidFill>
                  <a:srgbClr val="000000"/>
                </a:solidFill>
                <a:effectLst/>
                <a:latin typeface="Rockwell" panose="02060603020205020403" pitchFamily="18" charset="0"/>
              </a:rPr>
              <a:t>Creeksville</a:t>
            </a:r>
            <a:r>
              <a:rPr lang="en-US" sz="3100" b="0" i="0" dirty="0">
                <a:solidFill>
                  <a:srgbClr val="000000"/>
                </a:solidFill>
                <a:effectLst/>
                <a:latin typeface="Rockwell" panose="02060603020205020403" pitchFamily="18" charset="0"/>
              </a:rPr>
              <a:t> (near Conway) in Northampton County</a:t>
            </a:r>
          </a:p>
          <a:p>
            <a:pPr algn="l"/>
            <a:r>
              <a:rPr lang="en-US" sz="3100" b="0" i="0" dirty="0">
                <a:solidFill>
                  <a:srgbClr val="000000"/>
                </a:solidFill>
                <a:effectLst/>
                <a:latin typeface="Rockwell" panose="02060603020205020403" pitchFamily="18" charset="0"/>
              </a:rPr>
              <a:t>Received a $500,000 Expanding Community College Economic Impact Grant to start an LPN program</a:t>
            </a:r>
          </a:p>
          <a:p>
            <a:pPr algn="l"/>
            <a:r>
              <a:rPr lang="en-US" sz="3100" b="0" i="0" dirty="0">
                <a:solidFill>
                  <a:srgbClr val="000000"/>
                </a:solidFill>
                <a:effectLst/>
                <a:latin typeface="Rockwell" panose="02060603020205020403" pitchFamily="18" charset="0"/>
              </a:rPr>
              <a:t>Received a Dollar General grant of $10,000 to support the College &amp; Career Readiness Program, benefiting high school equivalency learners</a:t>
            </a:r>
          </a:p>
          <a:p>
            <a:endParaRPr lang="en-US" dirty="0"/>
          </a:p>
        </p:txBody>
      </p:sp>
    </p:spTree>
    <p:extLst>
      <p:ext uri="{BB962C8B-B14F-4D97-AF65-F5344CB8AC3E}">
        <p14:creationId xmlns:p14="http://schemas.microsoft.com/office/powerpoint/2010/main" val="3087945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picture containing logo&#10;&#10;Description automatically generated">
            <a:extLst>
              <a:ext uri="{FF2B5EF4-FFF2-40B4-BE49-F238E27FC236}">
                <a16:creationId xmlns:a16="http://schemas.microsoft.com/office/drawing/2014/main" id="{EB7C1795-ABA3-F8AC-4EF9-982163D367ED}"/>
              </a:ext>
            </a:extLst>
          </p:cNvPr>
          <p:cNvPicPr>
            <a:picLocks noChangeAspect="1"/>
          </p:cNvPicPr>
          <p:nvPr/>
        </p:nvPicPr>
        <p:blipFill rotWithShape="1">
          <a:blip r:embed="rId2">
            <a:extLst>
              <a:ext uri="{28A0092B-C50C-407E-A947-70E740481C1C}">
                <a14:useLocalDpi xmlns:a14="http://schemas.microsoft.com/office/drawing/2010/main" val="0"/>
              </a:ext>
            </a:extLst>
          </a:blip>
          <a:srcRect t="28913" b="31416"/>
          <a:stretch/>
        </p:blipFill>
        <p:spPr>
          <a:xfrm>
            <a:off x="7075967" y="2987893"/>
            <a:ext cx="4170530" cy="914106"/>
          </a:xfrm>
          <a:prstGeom prst="rect">
            <a:avLst/>
          </a:prstGeom>
        </p:spPr>
      </p:pic>
      <p:sp>
        <p:nvSpPr>
          <p:cNvPr id="10" name="TextBox 9">
            <a:extLst>
              <a:ext uri="{FF2B5EF4-FFF2-40B4-BE49-F238E27FC236}">
                <a16:creationId xmlns:a16="http://schemas.microsoft.com/office/drawing/2014/main" id="{E77C42D0-D7B5-302B-9512-5F8526F6082F}"/>
              </a:ext>
            </a:extLst>
          </p:cNvPr>
          <p:cNvSpPr txBox="1"/>
          <p:nvPr/>
        </p:nvSpPr>
        <p:spPr>
          <a:xfrm>
            <a:off x="0" y="6488655"/>
            <a:ext cx="8099479" cy="369332"/>
          </a:xfrm>
          <a:prstGeom prst="rect">
            <a:avLst/>
          </a:prstGeom>
          <a:noFill/>
        </p:spPr>
        <p:txBody>
          <a:bodyPr wrap="square">
            <a:spAutoFit/>
          </a:bodyPr>
          <a:lstStyle/>
          <a:p>
            <a:pPr algn="ctr"/>
            <a:r>
              <a:rPr lang="en-US" sz="1800" b="1" i="0" dirty="0">
                <a:solidFill>
                  <a:srgbClr val="002060"/>
                </a:solidFill>
                <a:effectLst/>
                <a:highlight>
                  <a:srgbClr val="FFFFFF"/>
                </a:highlight>
                <a:latin typeface="inherit"/>
              </a:rPr>
              <a:t>#DiscoverRCCC </a:t>
            </a:r>
            <a:r>
              <a:rPr lang="en-US" sz="1800" b="1" i="0" dirty="0">
                <a:solidFill>
                  <a:srgbClr val="00B0F0"/>
                </a:solidFill>
                <a:effectLst/>
                <a:highlight>
                  <a:srgbClr val="FFFFFF"/>
                </a:highlight>
                <a:latin typeface="inherit"/>
              </a:rPr>
              <a:t>“Where community and careers connect”</a:t>
            </a:r>
            <a:endParaRPr lang="en-US" b="0" i="0" dirty="0">
              <a:solidFill>
                <a:srgbClr val="242424"/>
              </a:solidFill>
              <a:effectLst/>
              <a:highlight>
                <a:srgbClr val="FFFFFF"/>
              </a:highlight>
              <a:latin typeface="Segoe UI" panose="020B0502040204020203" pitchFamily="34" charset="0"/>
            </a:endParaRPr>
          </a:p>
        </p:txBody>
      </p:sp>
      <p:sp>
        <p:nvSpPr>
          <p:cNvPr id="13" name="Title 1">
            <a:extLst>
              <a:ext uri="{FF2B5EF4-FFF2-40B4-BE49-F238E27FC236}">
                <a16:creationId xmlns:a16="http://schemas.microsoft.com/office/drawing/2014/main" id="{6583C7DB-34BF-2747-6C97-7070618868BE}"/>
              </a:ext>
            </a:extLst>
          </p:cNvPr>
          <p:cNvSpPr>
            <a:spLocks noGrp="1"/>
          </p:cNvSpPr>
          <p:nvPr>
            <p:ph type="title"/>
          </p:nvPr>
        </p:nvSpPr>
        <p:spPr>
          <a:xfrm>
            <a:off x="7000" y="289578"/>
            <a:ext cx="8123333" cy="1325563"/>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i="0" u="none" strike="noStrike" dirty="0">
                <a:solidFill>
                  <a:srgbClr val="000000"/>
                </a:solidFill>
                <a:effectLst/>
                <a:latin typeface="Rockwell" panose="02060603020205020403" pitchFamily="18" charset="0"/>
              </a:rPr>
              <a:t>Institutional Effectiveness</a:t>
            </a:r>
            <a:endParaRPr lang="en-US" b="1" dirty="0">
              <a:latin typeface="Rockwell" panose="02060603020205020403" pitchFamily="18" charset="0"/>
            </a:endParaRPr>
          </a:p>
        </p:txBody>
      </p:sp>
      <p:sp>
        <p:nvSpPr>
          <p:cNvPr id="2" name="Content Placeholder 2">
            <a:extLst>
              <a:ext uri="{FF2B5EF4-FFF2-40B4-BE49-F238E27FC236}">
                <a16:creationId xmlns:a16="http://schemas.microsoft.com/office/drawing/2014/main" id="{5CC26E18-8730-2B2C-F0EE-ABCDE2113E3F}"/>
              </a:ext>
            </a:extLst>
          </p:cNvPr>
          <p:cNvSpPr txBox="1">
            <a:spLocks noGrp="1"/>
          </p:cNvSpPr>
          <p:nvPr>
            <p:ph sz="half" idx="1"/>
          </p:nvPr>
        </p:nvSpPr>
        <p:spPr>
          <a:xfrm>
            <a:off x="411479" y="1615141"/>
            <a:ext cx="6907877" cy="4351338"/>
          </a:xfrm>
          <a:prstGeom prst="rect">
            <a:avLst/>
          </a:prstGeom>
        </p:spPr>
        <p:txBody>
          <a:bodyPr vert="horz" lIns="91440" tIns="45720" rIns="91440" bIns="45720" rtlCol="0" anchor="ctr">
            <a:normAutofit fontScale="92500" lnSpcReduction="100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1">
              <a:buClrTx/>
              <a:buSzPct val="125000"/>
            </a:pPr>
            <a:r>
              <a:rPr lang="en-US" sz="2100" dirty="0">
                <a:latin typeface="Rockwell"/>
              </a:rPr>
              <a:t>Strategic Plan expired 2020; Board of Trustees granted one-year extension of expired strategic plan </a:t>
            </a:r>
            <a:endParaRPr lang="en-US" dirty="0"/>
          </a:p>
          <a:p>
            <a:pPr lvl="1">
              <a:buClrTx/>
              <a:buSzPct val="125000"/>
            </a:pPr>
            <a:r>
              <a:rPr lang="en-US" sz="2100" dirty="0">
                <a:latin typeface="Rockwell"/>
              </a:rPr>
              <a:t>No draft compliance report was written as of May 1, 2021; Compliance report was due to SACSCOC March 2022</a:t>
            </a:r>
          </a:p>
          <a:p>
            <a:pPr lvl="1">
              <a:buClrTx/>
              <a:buSzPct val="125000"/>
            </a:pPr>
            <a:r>
              <a:rPr lang="en-US" sz="2100" dirty="0">
                <a:latin typeface="Rockwell"/>
              </a:rPr>
              <a:t>QEP was in draft form but not complete</a:t>
            </a:r>
          </a:p>
          <a:p>
            <a:pPr lvl="1">
              <a:buClrTx/>
              <a:buSzPct val="125000"/>
            </a:pPr>
            <a:r>
              <a:rPr lang="en-US" sz="2100" dirty="0">
                <a:latin typeface="Rockwell"/>
              </a:rPr>
              <a:t>New five-year strategic plan was developed and approved January 2022</a:t>
            </a:r>
            <a:endParaRPr lang="en-US" dirty="0"/>
          </a:p>
          <a:p>
            <a:pPr lvl="1">
              <a:buClrTx/>
              <a:buSzPct val="125000"/>
            </a:pPr>
            <a:r>
              <a:rPr lang="en-US" sz="2100" dirty="0">
                <a:latin typeface="Rockwell"/>
              </a:rPr>
              <a:t>Compliance certification was written between June 2021 and February 2022</a:t>
            </a:r>
          </a:p>
          <a:p>
            <a:pPr lvl="1">
              <a:buClrTx/>
              <a:buSzPct val="125000"/>
            </a:pPr>
            <a:r>
              <a:rPr lang="en-US" sz="2100" dirty="0">
                <a:latin typeface="Rockwell"/>
              </a:rPr>
              <a:t>QEP was formalized and completed for submission between March 2022 and August 2022.</a:t>
            </a:r>
          </a:p>
          <a:p>
            <a:pPr lvl="1">
              <a:buClrTx/>
              <a:buSzPct val="125000"/>
            </a:pPr>
            <a:r>
              <a:rPr lang="en-US" sz="2100" dirty="0">
                <a:latin typeface="Rockwell"/>
              </a:rPr>
              <a:t>Reaffirmed effective June 2023 with SACSCOC for 10 years </a:t>
            </a:r>
            <a:endParaRPr lang="en-US" dirty="0"/>
          </a:p>
          <a:p>
            <a:pPr lvl="2">
              <a:buClrTx/>
              <a:buSzPct val="125000"/>
            </a:pPr>
            <a:r>
              <a:rPr lang="en-US" sz="1900" dirty="0">
                <a:latin typeface="Rockwell" panose="02060603020205020403" pitchFamily="18" charset="0"/>
              </a:rPr>
              <a:t>No recommendations on compliance report</a:t>
            </a:r>
          </a:p>
          <a:p>
            <a:pPr lvl="2">
              <a:buClrTx/>
              <a:buSzPct val="125000"/>
            </a:pPr>
            <a:r>
              <a:rPr lang="en-US" sz="1900" dirty="0">
                <a:latin typeface="Rockwell" panose="02060603020205020403" pitchFamily="18" charset="0"/>
              </a:rPr>
              <a:t>No recommendations on QEP</a:t>
            </a:r>
          </a:p>
          <a:p>
            <a:pPr lvl="1">
              <a:buClrTx/>
              <a:buSzPct val="125000"/>
            </a:pPr>
            <a:endParaRPr lang="en-US" sz="2100" dirty="0">
              <a:latin typeface="Rockwell" panose="02060603020205020403" pitchFamily="18" charset="0"/>
            </a:endParaRPr>
          </a:p>
        </p:txBody>
      </p:sp>
    </p:spTree>
    <p:extLst>
      <p:ext uri="{BB962C8B-B14F-4D97-AF65-F5344CB8AC3E}">
        <p14:creationId xmlns:p14="http://schemas.microsoft.com/office/powerpoint/2010/main" val="2024251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picture containing logo&#10;&#10;Description automatically generated">
            <a:extLst>
              <a:ext uri="{FF2B5EF4-FFF2-40B4-BE49-F238E27FC236}">
                <a16:creationId xmlns:a16="http://schemas.microsoft.com/office/drawing/2014/main" id="{EB7C1795-ABA3-F8AC-4EF9-982163D367ED}"/>
              </a:ext>
            </a:extLst>
          </p:cNvPr>
          <p:cNvPicPr>
            <a:picLocks noChangeAspect="1"/>
          </p:cNvPicPr>
          <p:nvPr/>
        </p:nvPicPr>
        <p:blipFill rotWithShape="1">
          <a:blip r:embed="rId2">
            <a:extLst>
              <a:ext uri="{28A0092B-C50C-407E-A947-70E740481C1C}">
                <a14:useLocalDpi xmlns:a14="http://schemas.microsoft.com/office/drawing/2010/main" val="0"/>
              </a:ext>
            </a:extLst>
          </a:blip>
          <a:srcRect t="28913" b="31416"/>
          <a:stretch/>
        </p:blipFill>
        <p:spPr>
          <a:xfrm>
            <a:off x="7075967" y="2987893"/>
            <a:ext cx="4170530" cy="914106"/>
          </a:xfrm>
          <a:prstGeom prst="rect">
            <a:avLst/>
          </a:prstGeom>
        </p:spPr>
      </p:pic>
      <p:sp>
        <p:nvSpPr>
          <p:cNvPr id="10" name="TextBox 9">
            <a:extLst>
              <a:ext uri="{FF2B5EF4-FFF2-40B4-BE49-F238E27FC236}">
                <a16:creationId xmlns:a16="http://schemas.microsoft.com/office/drawing/2014/main" id="{E77C42D0-D7B5-302B-9512-5F8526F6082F}"/>
              </a:ext>
            </a:extLst>
          </p:cNvPr>
          <p:cNvSpPr txBox="1"/>
          <p:nvPr/>
        </p:nvSpPr>
        <p:spPr>
          <a:xfrm>
            <a:off x="0" y="6488655"/>
            <a:ext cx="8099479" cy="369332"/>
          </a:xfrm>
          <a:prstGeom prst="rect">
            <a:avLst/>
          </a:prstGeom>
          <a:noFill/>
        </p:spPr>
        <p:txBody>
          <a:bodyPr wrap="square">
            <a:spAutoFit/>
          </a:bodyPr>
          <a:lstStyle/>
          <a:p>
            <a:pPr algn="ctr"/>
            <a:r>
              <a:rPr lang="en-US" sz="1800" b="1" i="0" dirty="0">
                <a:solidFill>
                  <a:srgbClr val="002060"/>
                </a:solidFill>
                <a:effectLst/>
                <a:highlight>
                  <a:srgbClr val="FFFFFF"/>
                </a:highlight>
                <a:latin typeface="inherit"/>
              </a:rPr>
              <a:t>#DiscoverRCCC </a:t>
            </a:r>
            <a:r>
              <a:rPr lang="en-US" sz="1800" b="1" i="0" dirty="0">
                <a:solidFill>
                  <a:srgbClr val="00B0F0"/>
                </a:solidFill>
                <a:effectLst/>
                <a:highlight>
                  <a:srgbClr val="FFFFFF"/>
                </a:highlight>
                <a:latin typeface="inherit"/>
              </a:rPr>
              <a:t>“Where community and careers connect”</a:t>
            </a:r>
            <a:endParaRPr lang="en-US" b="0" i="0" dirty="0">
              <a:solidFill>
                <a:srgbClr val="242424"/>
              </a:solidFill>
              <a:effectLst/>
              <a:highlight>
                <a:srgbClr val="FFFFFF"/>
              </a:highlight>
              <a:latin typeface="Segoe UI" panose="020B0502040204020203" pitchFamily="34" charset="0"/>
            </a:endParaRPr>
          </a:p>
        </p:txBody>
      </p:sp>
      <p:sp>
        <p:nvSpPr>
          <p:cNvPr id="4" name="Title 1">
            <a:extLst>
              <a:ext uri="{FF2B5EF4-FFF2-40B4-BE49-F238E27FC236}">
                <a16:creationId xmlns:a16="http://schemas.microsoft.com/office/drawing/2014/main" id="{8034036E-E930-EF47-5E14-9FD0E11658ED}"/>
              </a:ext>
            </a:extLst>
          </p:cNvPr>
          <p:cNvSpPr txBox="1">
            <a:spLocks noGrp="1"/>
          </p:cNvSpPr>
          <p:nvPr>
            <p:ph type="title"/>
          </p:nvPr>
        </p:nvSpPr>
        <p:spPr>
          <a:xfrm>
            <a:off x="6350" y="288925"/>
            <a:ext cx="8123238" cy="1325563"/>
          </a:xfrm>
          <a:prstGeom prst="rect">
            <a:avLst/>
          </a:prstGeom>
        </p:spPr>
        <p:txBody>
          <a:bodyPr>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4000" b="1" dirty="0">
                <a:latin typeface="Rockwell"/>
              </a:rPr>
              <a:t>Instruction</a:t>
            </a:r>
          </a:p>
        </p:txBody>
      </p:sp>
      <p:graphicFrame>
        <p:nvGraphicFramePr>
          <p:cNvPr id="7" name="Table 6">
            <a:extLst>
              <a:ext uri="{FF2B5EF4-FFF2-40B4-BE49-F238E27FC236}">
                <a16:creationId xmlns:a16="http://schemas.microsoft.com/office/drawing/2014/main" id="{986CDC85-0B29-6A27-68BA-EC2E41D3CB91}"/>
              </a:ext>
            </a:extLst>
          </p:cNvPr>
          <p:cNvGraphicFramePr>
            <a:graphicFrameLocks noGrp="1"/>
          </p:cNvGraphicFramePr>
          <p:nvPr>
            <p:extLst>
              <p:ext uri="{D42A27DB-BD31-4B8C-83A1-F6EECF244321}">
                <p14:modId xmlns:p14="http://schemas.microsoft.com/office/powerpoint/2010/main" val="146563161"/>
              </p:ext>
            </p:extLst>
          </p:nvPr>
        </p:nvGraphicFramePr>
        <p:xfrm>
          <a:off x="802177" y="1463041"/>
          <a:ext cx="6366374" cy="4524870"/>
        </p:xfrm>
        <a:graphic>
          <a:graphicData uri="http://schemas.openxmlformats.org/drawingml/2006/table">
            <a:tbl>
              <a:tblPr/>
              <a:tblGrid>
                <a:gridCol w="2010034">
                  <a:extLst>
                    <a:ext uri="{9D8B030D-6E8A-4147-A177-3AD203B41FA5}">
                      <a16:colId xmlns:a16="http://schemas.microsoft.com/office/drawing/2014/main" val="2545395814"/>
                    </a:ext>
                  </a:extLst>
                </a:gridCol>
                <a:gridCol w="1010211">
                  <a:extLst>
                    <a:ext uri="{9D8B030D-6E8A-4147-A177-3AD203B41FA5}">
                      <a16:colId xmlns:a16="http://schemas.microsoft.com/office/drawing/2014/main" val="3656173970"/>
                    </a:ext>
                  </a:extLst>
                </a:gridCol>
                <a:gridCol w="1426723">
                  <a:extLst>
                    <a:ext uri="{9D8B030D-6E8A-4147-A177-3AD203B41FA5}">
                      <a16:colId xmlns:a16="http://schemas.microsoft.com/office/drawing/2014/main" val="3072571358"/>
                    </a:ext>
                  </a:extLst>
                </a:gridCol>
                <a:gridCol w="1919406">
                  <a:extLst>
                    <a:ext uri="{9D8B030D-6E8A-4147-A177-3AD203B41FA5}">
                      <a16:colId xmlns:a16="http://schemas.microsoft.com/office/drawing/2014/main" val="586813248"/>
                    </a:ext>
                  </a:extLst>
                </a:gridCol>
              </a:tblGrid>
              <a:tr h="871248">
                <a:tc>
                  <a:txBody>
                    <a:bodyPr/>
                    <a:lstStyle/>
                    <a:p>
                      <a:pPr algn="ctr" fontAlgn="auto"/>
                      <a:r>
                        <a:rPr lang="en-US" sz="1200" b="1" i="0" dirty="0">
                          <a:solidFill>
                            <a:srgbClr val="FFFFFF"/>
                          </a:solidFill>
                          <a:effectLst/>
                          <a:highlight>
                            <a:srgbClr val="30ACEC"/>
                          </a:highlight>
                          <a:latin typeface="Corbel" panose="020B0503020204020204" pitchFamily="34" charset="0"/>
                        </a:rPr>
                        <a:t>​</a:t>
                      </a:r>
                    </a:p>
                    <a:p>
                      <a:pPr algn="ctr" fontAlgn="base"/>
                      <a:endParaRPr lang="en-US" sz="1200" b="1" i="0" dirty="0">
                        <a:solidFill>
                          <a:srgbClr val="FFFFFF"/>
                        </a:solidFill>
                        <a:effectLst/>
                        <a:highlight>
                          <a:srgbClr val="30ACEC"/>
                        </a:highlight>
                        <a:latin typeface="Corbel" panose="020B0503020204020204" pitchFamily="34" charset="0"/>
                      </a:endParaRPr>
                    </a:p>
                    <a:p>
                      <a:pPr algn="ctr" fontAlgn="base"/>
                      <a:r>
                        <a:rPr lang="en-US" sz="1200" b="1" i="0" dirty="0">
                          <a:solidFill>
                            <a:srgbClr val="FFFFFF"/>
                          </a:solidFill>
                          <a:effectLst/>
                          <a:highlight>
                            <a:srgbClr val="30ACEC"/>
                          </a:highlight>
                          <a:latin typeface="Corbel" panose="020B0503020204020204" pitchFamily="34" charset="0"/>
                        </a:rPr>
                        <a:t>Performance Measures​</a:t>
                      </a:r>
                      <a:endParaRPr lang="en-US" sz="1600" b="1" i="0" dirty="0">
                        <a:solidFill>
                          <a:srgbClr val="FFFFFF"/>
                        </a:solidFill>
                        <a:effectLst/>
                        <a:highlight>
                          <a:srgbClr val="30ACEC"/>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l" fontAlgn="auto"/>
                      <a:r>
                        <a:rPr lang="en-US" sz="1200" b="1" i="0">
                          <a:solidFill>
                            <a:srgbClr val="FFFFFF"/>
                          </a:solidFill>
                          <a:effectLst/>
                          <a:highlight>
                            <a:srgbClr val="30ACEC"/>
                          </a:highlight>
                          <a:latin typeface="Corbel" panose="020B0503020204020204" pitchFamily="34" charset="0"/>
                        </a:rPr>
                        <a:t>​</a:t>
                      </a:r>
                    </a:p>
                    <a:p>
                      <a:pPr algn="l" fontAlgn="base"/>
                      <a:r>
                        <a:rPr lang="en-US" sz="1200" b="1" i="0">
                          <a:solidFill>
                            <a:srgbClr val="FFFFFF"/>
                          </a:solidFill>
                          <a:effectLst/>
                          <a:highlight>
                            <a:srgbClr val="30ACEC"/>
                          </a:highlight>
                          <a:latin typeface="Corbel" panose="020B0503020204020204" pitchFamily="34" charset="0"/>
                        </a:rPr>
                        <a:t>​</a:t>
                      </a:r>
                      <a:endParaRPr lang="en-US" sz="1600" b="1" i="0">
                        <a:solidFill>
                          <a:srgbClr val="FFFFFF"/>
                        </a:solidFill>
                        <a:effectLst/>
                        <a:highlight>
                          <a:srgbClr val="30ACEC"/>
                        </a:highlight>
                      </a:endParaRPr>
                    </a:p>
                    <a:p>
                      <a:pPr algn="l" fontAlgn="base"/>
                      <a:r>
                        <a:rPr lang="en-US" sz="1200" b="1" i="0">
                          <a:solidFill>
                            <a:srgbClr val="FFFFFF"/>
                          </a:solidFill>
                          <a:effectLst/>
                          <a:highlight>
                            <a:srgbClr val="30ACEC"/>
                          </a:highlight>
                          <a:latin typeface="Corbel" panose="020B0503020204020204" pitchFamily="34" charset="0"/>
                        </a:rPr>
                        <a:t>FY2021​</a:t>
                      </a:r>
                      <a:endParaRPr lang="en-US" sz="1600" b="1" i="0">
                        <a:solidFill>
                          <a:srgbClr val="FFFFFF"/>
                        </a:solidFill>
                        <a:effectLst/>
                        <a:highlight>
                          <a:srgbClr val="30ACEC"/>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l" fontAlgn="auto"/>
                      <a:r>
                        <a:rPr lang="en-US" sz="1200" b="1" i="0">
                          <a:solidFill>
                            <a:srgbClr val="FFFFFF"/>
                          </a:solidFill>
                          <a:effectLst/>
                          <a:highlight>
                            <a:srgbClr val="30ACEC"/>
                          </a:highlight>
                          <a:latin typeface="Corbel" panose="020B0503020204020204" pitchFamily="34" charset="0"/>
                        </a:rPr>
                        <a:t>​</a:t>
                      </a:r>
                    </a:p>
                    <a:p>
                      <a:pPr algn="l" fontAlgn="base"/>
                      <a:r>
                        <a:rPr lang="en-US" sz="1200" b="1" i="0">
                          <a:solidFill>
                            <a:srgbClr val="FFFFFF"/>
                          </a:solidFill>
                          <a:effectLst/>
                          <a:highlight>
                            <a:srgbClr val="30ACEC"/>
                          </a:highlight>
                          <a:latin typeface="Corbel" panose="020B0503020204020204" pitchFamily="34" charset="0"/>
                        </a:rPr>
                        <a:t>​</a:t>
                      </a:r>
                      <a:endParaRPr lang="en-US" sz="1600" b="1" i="0">
                        <a:solidFill>
                          <a:srgbClr val="FFFFFF"/>
                        </a:solidFill>
                        <a:effectLst/>
                        <a:highlight>
                          <a:srgbClr val="30ACEC"/>
                        </a:highlight>
                      </a:endParaRPr>
                    </a:p>
                    <a:p>
                      <a:pPr algn="l" fontAlgn="base"/>
                      <a:r>
                        <a:rPr lang="en-US" sz="1200" b="1" i="0">
                          <a:solidFill>
                            <a:srgbClr val="FFFFFF"/>
                          </a:solidFill>
                          <a:effectLst/>
                          <a:highlight>
                            <a:srgbClr val="30ACEC"/>
                          </a:highlight>
                          <a:latin typeface="Corbel" panose="020B0503020204020204" pitchFamily="34" charset="0"/>
                        </a:rPr>
                        <a:t>FY2024​</a:t>
                      </a:r>
                      <a:endParaRPr lang="en-US" sz="1600" b="1" i="0">
                        <a:solidFill>
                          <a:srgbClr val="FFFFFF"/>
                        </a:solidFill>
                        <a:effectLst/>
                        <a:highlight>
                          <a:srgbClr val="30ACEC"/>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30ACEC"/>
                    </a:solidFill>
                  </a:tcPr>
                </a:tc>
                <a:tc>
                  <a:txBody>
                    <a:bodyPr/>
                    <a:lstStyle/>
                    <a:p>
                      <a:pPr algn="ctr" fontAlgn="base"/>
                      <a:endParaRPr lang="en-US" sz="1200" b="1" i="0" dirty="0">
                        <a:solidFill>
                          <a:srgbClr val="000000"/>
                        </a:solidFill>
                        <a:effectLst/>
                        <a:highlight>
                          <a:srgbClr val="FFFF00"/>
                        </a:highlight>
                        <a:latin typeface="Corbel" panose="020B0503020204020204" pitchFamily="34" charset="0"/>
                      </a:endParaRPr>
                    </a:p>
                    <a:p>
                      <a:pPr algn="ctr" fontAlgn="base"/>
                      <a:endParaRPr lang="en-US" sz="1200" b="1" i="0" dirty="0">
                        <a:solidFill>
                          <a:srgbClr val="000000"/>
                        </a:solidFill>
                        <a:effectLst/>
                        <a:highlight>
                          <a:srgbClr val="FFFF00"/>
                        </a:highlight>
                        <a:latin typeface="Corbel" panose="020B0503020204020204" pitchFamily="34" charset="0"/>
                      </a:endParaRPr>
                    </a:p>
                    <a:p>
                      <a:pPr algn="ctr" fontAlgn="base"/>
                      <a:r>
                        <a:rPr lang="en-US" sz="1200" b="1" i="0" dirty="0">
                          <a:solidFill>
                            <a:srgbClr val="000000"/>
                          </a:solidFill>
                          <a:effectLst/>
                          <a:highlight>
                            <a:srgbClr val="FFFF00"/>
                          </a:highlight>
                          <a:latin typeface="Corbel" panose="020B0503020204020204" pitchFamily="34" charset="0"/>
                        </a:rPr>
                        <a:t>Percent Increase/Decrease</a:t>
                      </a:r>
                      <a:r>
                        <a:rPr lang="en-US" sz="1200" b="1" i="0" dirty="0">
                          <a:solidFill>
                            <a:srgbClr val="FFFFFF"/>
                          </a:solidFill>
                          <a:effectLst/>
                          <a:highlight>
                            <a:srgbClr val="FFFF00"/>
                          </a:highlight>
                          <a:latin typeface="Corbel" panose="020B0503020204020204" pitchFamily="34" charset="0"/>
                        </a:rPr>
                        <a:t>​</a:t>
                      </a:r>
                      <a:endParaRPr lang="en-US" sz="1600" b="1" i="0" dirty="0">
                        <a:solidFill>
                          <a:srgbClr val="FFFFFF"/>
                        </a:solidFill>
                        <a:effectLst/>
                        <a:highlight>
                          <a:srgbClr val="FFFF00"/>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42413"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527165686"/>
                  </a:ext>
                </a:extLst>
              </a:tr>
              <a:tr h="674515">
                <a:tc>
                  <a:txBody>
                    <a:bodyPr/>
                    <a:lstStyle/>
                    <a:p>
                      <a:pPr algn="l" fontAlgn="base"/>
                      <a:r>
                        <a:rPr lang="en-US" sz="1200" b="0" i="0">
                          <a:solidFill>
                            <a:srgbClr val="000000"/>
                          </a:solidFill>
                          <a:effectLst/>
                          <a:highlight>
                            <a:srgbClr val="CDE3F8"/>
                          </a:highlight>
                          <a:latin typeface="Corbel" panose="020B0503020204020204" pitchFamily="34" charset="0"/>
                        </a:rPr>
                        <a:t>Credit English Success​</a:t>
                      </a:r>
                      <a:endParaRPr lang="en-US" sz="1600" b="0" i="0">
                        <a:solidFill>
                          <a:srgbClr val="000000"/>
                        </a:solidFill>
                        <a:effectLst/>
                        <a:highlight>
                          <a:srgbClr val="CDE3F8"/>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200" b="0" i="0">
                          <a:solidFill>
                            <a:srgbClr val="000000"/>
                          </a:solidFill>
                          <a:effectLst/>
                          <a:highlight>
                            <a:srgbClr val="CDE3F8"/>
                          </a:highlight>
                          <a:latin typeface="Corbel" panose="020B0503020204020204" pitchFamily="34" charset="0"/>
                        </a:rPr>
                        <a:t>69.2%​</a:t>
                      </a:r>
                      <a:endParaRPr lang="en-US" sz="1600" b="0" i="0">
                        <a:solidFill>
                          <a:srgbClr val="000000"/>
                        </a:solidFill>
                        <a:effectLst/>
                        <a:highlight>
                          <a:srgbClr val="CDE3F8"/>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200" b="0" i="0" dirty="0">
                          <a:solidFill>
                            <a:srgbClr val="000000"/>
                          </a:solidFill>
                          <a:effectLst/>
                          <a:highlight>
                            <a:srgbClr val="CDE3F8"/>
                          </a:highlight>
                          <a:latin typeface="Corbel" panose="020B0503020204020204" pitchFamily="34" charset="0"/>
                        </a:rPr>
                        <a:t>72%​</a:t>
                      </a:r>
                      <a:endParaRPr lang="en-US" sz="1600" b="0" i="0" dirty="0">
                        <a:solidFill>
                          <a:srgbClr val="000000"/>
                        </a:solidFill>
                        <a:effectLst/>
                        <a:highlight>
                          <a:srgbClr val="CDE3F8"/>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200" b="0" i="0" dirty="0">
                          <a:solidFill>
                            <a:srgbClr val="000000"/>
                          </a:solidFill>
                          <a:effectLst/>
                          <a:highlight>
                            <a:srgbClr val="FFFF00"/>
                          </a:highlight>
                          <a:latin typeface="Corbel" panose="020B0503020204020204" pitchFamily="34" charset="0"/>
                        </a:rPr>
                        <a:t>4.04%​</a:t>
                      </a:r>
                      <a:endParaRPr lang="en-US" sz="1600" b="0" i="0" dirty="0">
                        <a:solidFill>
                          <a:srgbClr val="000000"/>
                        </a:solidFill>
                        <a:effectLst/>
                        <a:highlight>
                          <a:srgbClr val="FFFF00"/>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42413"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008960860"/>
                  </a:ext>
                </a:extLst>
              </a:tr>
              <a:tr h="674515">
                <a:tc>
                  <a:txBody>
                    <a:bodyPr/>
                    <a:lstStyle/>
                    <a:p>
                      <a:pPr algn="l" fontAlgn="base"/>
                      <a:r>
                        <a:rPr lang="en-US" sz="1200" b="0" i="0">
                          <a:solidFill>
                            <a:srgbClr val="000000"/>
                          </a:solidFill>
                          <a:effectLst/>
                          <a:highlight>
                            <a:srgbClr val="E8F1FB"/>
                          </a:highlight>
                          <a:latin typeface="Corbel" panose="020B0503020204020204" pitchFamily="34" charset="0"/>
                        </a:rPr>
                        <a:t>Credit Math Success​</a:t>
                      </a:r>
                      <a:endParaRPr lang="en-US" sz="1600" b="0" i="0">
                        <a:solidFill>
                          <a:srgbClr val="000000"/>
                        </a:solidFill>
                        <a:effectLst/>
                        <a:highlight>
                          <a:srgbClr val="E8F1FB"/>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200" b="0" i="0">
                          <a:solidFill>
                            <a:srgbClr val="000000"/>
                          </a:solidFill>
                          <a:effectLst/>
                          <a:highlight>
                            <a:srgbClr val="E8F1FB"/>
                          </a:highlight>
                          <a:latin typeface="Corbel" panose="020B0503020204020204" pitchFamily="34" charset="0"/>
                        </a:rPr>
                        <a:t>44.2%​</a:t>
                      </a:r>
                      <a:endParaRPr lang="en-US" sz="1600" b="0" i="0">
                        <a:solidFill>
                          <a:srgbClr val="000000"/>
                        </a:solidFill>
                        <a:effectLst/>
                        <a:highlight>
                          <a:srgbClr val="E8F1FB"/>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200" b="0" i="0" dirty="0">
                          <a:solidFill>
                            <a:srgbClr val="000000"/>
                          </a:solidFill>
                          <a:effectLst/>
                          <a:highlight>
                            <a:srgbClr val="E8F1FB"/>
                          </a:highlight>
                          <a:latin typeface="Corbel" panose="020B0503020204020204" pitchFamily="34" charset="0"/>
                        </a:rPr>
                        <a:t>58%​</a:t>
                      </a:r>
                      <a:endParaRPr lang="en-US" sz="1600" b="0" i="0" dirty="0">
                        <a:solidFill>
                          <a:srgbClr val="000000"/>
                        </a:solidFill>
                        <a:effectLst/>
                        <a:highlight>
                          <a:srgbClr val="E8F1FB"/>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200" b="0" i="0" dirty="0">
                          <a:solidFill>
                            <a:srgbClr val="000000"/>
                          </a:solidFill>
                          <a:effectLst/>
                          <a:highlight>
                            <a:srgbClr val="FFFF00"/>
                          </a:highlight>
                          <a:latin typeface="Corbel" panose="020B0503020204020204" pitchFamily="34" charset="0"/>
                        </a:rPr>
                        <a:t>31.22%​</a:t>
                      </a:r>
                      <a:endParaRPr lang="en-US" sz="1600" b="0" i="0" dirty="0">
                        <a:solidFill>
                          <a:srgbClr val="000000"/>
                        </a:solidFill>
                        <a:effectLst/>
                        <a:highlight>
                          <a:srgbClr val="FFFF00"/>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450621438"/>
                  </a:ext>
                </a:extLst>
              </a:tr>
              <a:tr h="674515">
                <a:tc>
                  <a:txBody>
                    <a:bodyPr/>
                    <a:lstStyle/>
                    <a:p>
                      <a:pPr algn="l" fontAlgn="base"/>
                      <a:r>
                        <a:rPr lang="en-US" sz="1200" b="0" i="0">
                          <a:solidFill>
                            <a:srgbClr val="000000"/>
                          </a:solidFill>
                          <a:effectLst/>
                          <a:highlight>
                            <a:srgbClr val="CDE3F8"/>
                          </a:highlight>
                          <a:latin typeface="Corbel" panose="020B0503020204020204" pitchFamily="34" charset="0"/>
                        </a:rPr>
                        <a:t>First Year Progression​</a:t>
                      </a:r>
                      <a:endParaRPr lang="en-US" sz="1600" b="0" i="0">
                        <a:solidFill>
                          <a:srgbClr val="000000"/>
                        </a:solidFill>
                        <a:effectLst/>
                        <a:highlight>
                          <a:srgbClr val="CDE3F8"/>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200" b="0" i="0">
                          <a:solidFill>
                            <a:srgbClr val="000000"/>
                          </a:solidFill>
                          <a:effectLst/>
                          <a:highlight>
                            <a:srgbClr val="CDE3F8"/>
                          </a:highlight>
                          <a:latin typeface="Corbel" panose="020B0503020204020204" pitchFamily="34" charset="0"/>
                        </a:rPr>
                        <a:t>74.0%​</a:t>
                      </a:r>
                      <a:endParaRPr lang="en-US" sz="1600" b="0" i="0">
                        <a:solidFill>
                          <a:srgbClr val="000000"/>
                        </a:solidFill>
                        <a:effectLst/>
                        <a:highlight>
                          <a:srgbClr val="CDE3F8"/>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200" b="0" i="0" dirty="0">
                          <a:solidFill>
                            <a:srgbClr val="000000"/>
                          </a:solidFill>
                          <a:effectLst/>
                          <a:highlight>
                            <a:srgbClr val="CDE3F8"/>
                          </a:highlight>
                          <a:latin typeface="Corbel" panose="020B0503020204020204" pitchFamily="34" charset="0"/>
                        </a:rPr>
                        <a:t>77%​</a:t>
                      </a:r>
                      <a:endParaRPr lang="en-US" sz="1600" b="0" i="0" dirty="0">
                        <a:solidFill>
                          <a:srgbClr val="000000"/>
                        </a:solidFill>
                        <a:effectLst/>
                        <a:highlight>
                          <a:srgbClr val="CDE3F8"/>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200" b="0" i="0" dirty="0">
                          <a:solidFill>
                            <a:srgbClr val="000000"/>
                          </a:solidFill>
                          <a:effectLst/>
                          <a:highlight>
                            <a:srgbClr val="FFFF00"/>
                          </a:highlight>
                          <a:latin typeface="Corbel" panose="020B0503020204020204" pitchFamily="34" charset="0"/>
                        </a:rPr>
                        <a:t>4.05%​</a:t>
                      </a:r>
                      <a:endParaRPr lang="en-US" sz="1600" b="0" i="0" dirty="0">
                        <a:solidFill>
                          <a:srgbClr val="000000"/>
                        </a:solidFill>
                        <a:effectLst/>
                        <a:highlight>
                          <a:srgbClr val="FFFF00"/>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2072754968"/>
                  </a:ext>
                </a:extLst>
              </a:tr>
              <a:tr h="674515">
                <a:tc>
                  <a:txBody>
                    <a:bodyPr/>
                    <a:lstStyle/>
                    <a:p>
                      <a:pPr algn="l" fontAlgn="base"/>
                      <a:r>
                        <a:rPr lang="en-US" sz="1200" b="0" i="0">
                          <a:solidFill>
                            <a:srgbClr val="000000"/>
                          </a:solidFill>
                          <a:effectLst/>
                          <a:highlight>
                            <a:srgbClr val="E8F1FB"/>
                          </a:highlight>
                          <a:latin typeface="Corbel" panose="020B0503020204020204" pitchFamily="34" charset="0"/>
                        </a:rPr>
                        <a:t>Curriculum Completion Rate​</a:t>
                      </a:r>
                      <a:endParaRPr lang="en-US" sz="1600" b="0" i="0">
                        <a:solidFill>
                          <a:srgbClr val="000000"/>
                        </a:solidFill>
                        <a:effectLst/>
                        <a:highlight>
                          <a:srgbClr val="E8F1FB"/>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200" b="0" i="0">
                          <a:solidFill>
                            <a:srgbClr val="000000"/>
                          </a:solidFill>
                          <a:effectLst/>
                          <a:highlight>
                            <a:srgbClr val="E8F1FB"/>
                          </a:highlight>
                          <a:latin typeface="Corbel" panose="020B0503020204020204" pitchFamily="34" charset="0"/>
                        </a:rPr>
                        <a:t>58.6%​</a:t>
                      </a:r>
                      <a:endParaRPr lang="en-US" sz="1600" b="0" i="0">
                        <a:solidFill>
                          <a:srgbClr val="000000"/>
                        </a:solidFill>
                        <a:effectLst/>
                        <a:highlight>
                          <a:srgbClr val="E8F1FB"/>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200" b="0" i="0" dirty="0">
                          <a:solidFill>
                            <a:srgbClr val="000000"/>
                          </a:solidFill>
                          <a:effectLst/>
                          <a:highlight>
                            <a:srgbClr val="E8F1FB"/>
                          </a:highlight>
                          <a:latin typeface="Corbel" panose="020B0503020204020204" pitchFamily="34" charset="0"/>
                        </a:rPr>
                        <a:t>71%​</a:t>
                      </a:r>
                      <a:endParaRPr lang="en-US" sz="1600" b="0" i="0" dirty="0">
                        <a:solidFill>
                          <a:srgbClr val="000000"/>
                        </a:solidFill>
                        <a:effectLst/>
                        <a:highlight>
                          <a:srgbClr val="E8F1FB"/>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200" b="0" i="0" dirty="0">
                          <a:solidFill>
                            <a:srgbClr val="000000"/>
                          </a:solidFill>
                          <a:effectLst/>
                          <a:highlight>
                            <a:srgbClr val="FFFF00"/>
                          </a:highlight>
                          <a:latin typeface="Corbel" panose="020B0503020204020204" pitchFamily="34" charset="0"/>
                        </a:rPr>
                        <a:t>21.16%​</a:t>
                      </a:r>
                      <a:endParaRPr lang="en-US" sz="1600" b="0" i="0" dirty="0">
                        <a:solidFill>
                          <a:srgbClr val="000000"/>
                        </a:solidFill>
                        <a:effectLst/>
                        <a:highlight>
                          <a:srgbClr val="FFFF00"/>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2634493756"/>
                  </a:ext>
                </a:extLst>
              </a:tr>
              <a:tr h="477781">
                <a:tc>
                  <a:txBody>
                    <a:bodyPr/>
                    <a:lstStyle/>
                    <a:p>
                      <a:pPr algn="l" fontAlgn="base"/>
                      <a:r>
                        <a:rPr lang="en-US" sz="1200" b="0" i="0">
                          <a:solidFill>
                            <a:srgbClr val="000000"/>
                          </a:solidFill>
                          <a:effectLst/>
                          <a:highlight>
                            <a:srgbClr val="CDE3F8"/>
                          </a:highlight>
                          <a:latin typeface="Corbel" panose="020B0503020204020204" pitchFamily="34" charset="0"/>
                        </a:rPr>
                        <a:t>Licensure Pass Rate​</a:t>
                      </a:r>
                      <a:endParaRPr lang="en-US" sz="1600" b="0" i="0">
                        <a:solidFill>
                          <a:srgbClr val="000000"/>
                        </a:solidFill>
                        <a:effectLst/>
                        <a:highlight>
                          <a:srgbClr val="CDE3F8"/>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base"/>
                      <a:r>
                        <a:rPr lang="en-US" sz="1200" b="0" i="0">
                          <a:solidFill>
                            <a:srgbClr val="000000"/>
                          </a:solidFill>
                          <a:effectLst/>
                          <a:highlight>
                            <a:srgbClr val="CDE3F8"/>
                          </a:highlight>
                          <a:latin typeface="Corbel" panose="020B0503020204020204" pitchFamily="34" charset="0"/>
                        </a:rPr>
                        <a:t>.91​</a:t>
                      </a:r>
                      <a:endParaRPr lang="en-US" sz="1600" b="0" i="0">
                        <a:solidFill>
                          <a:srgbClr val="000000"/>
                        </a:solidFill>
                        <a:effectLst/>
                        <a:highlight>
                          <a:srgbClr val="CDE3F8"/>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auto"/>
                      <a:r>
                        <a:rPr lang="en-US" sz="1200" b="0" i="0" dirty="0">
                          <a:solidFill>
                            <a:srgbClr val="000000"/>
                          </a:solidFill>
                          <a:effectLst/>
                          <a:highlight>
                            <a:srgbClr val="CDE3F8"/>
                          </a:highlight>
                          <a:latin typeface="Corbel" panose="020B0503020204020204" pitchFamily="34" charset="0"/>
                        </a:rPr>
                        <a:t>​.913</a:t>
                      </a: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CDE3F8"/>
                    </a:solidFill>
                  </a:tcPr>
                </a:tc>
                <a:tc>
                  <a:txBody>
                    <a:bodyPr/>
                    <a:lstStyle/>
                    <a:p>
                      <a:pPr algn="l" fontAlgn="auto"/>
                      <a:r>
                        <a:rPr lang="en-US" sz="1200" b="0" i="0" dirty="0">
                          <a:solidFill>
                            <a:srgbClr val="000000"/>
                          </a:solidFill>
                          <a:effectLst/>
                          <a:highlight>
                            <a:srgbClr val="FFFF00"/>
                          </a:highlight>
                          <a:latin typeface="Corbel" panose="020B0503020204020204" pitchFamily="34" charset="0"/>
                        </a:rPr>
                        <a:t>​No Change</a:t>
                      </a: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816810354"/>
                  </a:ext>
                </a:extLst>
              </a:tr>
              <a:tr h="477781">
                <a:tc>
                  <a:txBody>
                    <a:bodyPr/>
                    <a:lstStyle/>
                    <a:p>
                      <a:pPr algn="l" fontAlgn="base"/>
                      <a:r>
                        <a:rPr lang="en-US" sz="1200" b="0" i="0">
                          <a:solidFill>
                            <a:srgbClr val="000000"/>
                          </a:solidFill>
                          <a:effectLst/>
                          <a:highlight>
                            <a:srgbClr val="E8F1FB"/>
                          </a:highlight>
                          <a:latin typeface="Corbel" panose="020B0503020204020204" pitchFamily="34" charset="0"/>
                        </a:rPr>
                        <a:t>Transfer Performance​</a:t>
                      </a:r>
                      <a:endParaRPr lang="en-US" sz="1600" b="0" i="0">
                        <a:solidFill>
                          <a:srgbClr val="000000"/>
                        </a:solidFill>
                        <a:effectLst/>
                        <a:highlight>
                          <a:srgbClr val="E8F1FB"/>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200" b="0" i="0">
                          <a:solidFill>
                            <a:srgbClr val="000000"/>
                          </a:solidFill>
                          <a:effectLst/>
                          <a:highlight>
                            <a:srgbClr val="E8F1FB"/>
                          </a:highlight>
                          <a:latin typeface="Corbel" panose="020B0503020204020204" pitchFamily="34" charset="0"/>
                        </a:rPr>
                        <a:t>79.2%​</a:t>
                      </a:r>
                      <a:endParaRPr lang="en-US" sz="1600" b="0" i="0">
                        <a:solidFill>
                          <a:srgbClr val="000000"/>
                        </a:solidFill>
                        <a:effectLst/>
                        <a:highlight>
                          <a:srgbClr val="E8F1FB"/>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200" b="0" i="0">
                          <a:solidFill>
                            <a:srgbClr val="000000"/>
                          </a:solidFill>
                          <a:effectLst/>
                          <a:highlight>
                            <a:srgbClr val="E8F1FB"/>
                          </a:highlight>
                          <a:latin typeface="Corbel" panose="020B0503020204020204" pitchFamily="34" charset="0"/>
                        </a:rPr>
                        <a:t>93.8%​</a:t>
                      </a:r>
                      <a:endParaRPr lang="en-US" sz="1600" b="0" i="0">
                        <a:solidFill>
                          <a:srgbClr val="000000"/>
                        </a:solidFill>
                        <a:effectLst/>
                        <a:highlight>
                          <a:srgbClr val="E8F1FB"/>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E8F1FB"/>
                    </a:solidFill>
                  </a:tcPr>
                </a:tc>
                <a:tc>
                  <a:txBody>
                    <a:bodyPr/>
                    <a:lstStyle/>
                    <a:p>
                      <a:pPr algn="l" fontAlgn="base"/>
                      <a:r>
                        <a:rPr lang="en-US" sz="1200" b="0" i="0" dirty="0">
                          <a:solidFill>
                            <a:srgbClr val="000000"/>
                          </a:solidFill>
                          <a:effectLst/>
                          <a:highlight>
                            <a:srgbClr val="FFFF00"/>
                          </a:highlight>
                          <a:latin typeface="Corbel" panose="020B0503020204020204" pitchFamily="34" charset="0"/>
                        </a:rPr>
                        <a:t>18.43%​</a:t>
                      </a:r>
                      <a:endParaRPr lang="en-US" sz="1600" b="0" i="0" dirty="0">
                        <a:solidFill>
                          <a:srgbClr val="000000"/>
                        </a:solidFill>
                        <a:effectLst/>
                        <a:highlight>
                          <a:srgbClr val="FFFF00"/>
                        </a:highlight>
                      </a:endParaRPr>
                    </a:p>
                  </a:txBody>
                  <a:tcPr marL="81081" marR="81081" marT="40540" marB="40540">
                    <a:lnL w="14135" cap="flat" cmpd="sng" algn="ctr">
                      <a:solidFill>
                        <a:srgbClr val="FFFFFF"/>
                      </a:solidFill>
                      <a:prstDash val="solid"/>
                      <a:round/>
                      <a:headEnd type="none" w="med" len="med"/>
                      <a:tailEnd type="none" w="med" len="med"/>
                    </a:lnL>
                    <a:lnR w="14135" cap="flat" cmpd="sng" algn="ctr">
                      <a:solidFill>
                        <a:srgbClr val="FFFFFF"/>
                      </a:solidFill>
                      <a:prstDash val="solid"/>
                      <a:round/>
                      <a:headEnd type="none" w="med" len="med"/>
                      <a:tailEnd type="none" w="med" len="med"/>
                    </a:lnR>
                    <a:lnT w="14135" cap="flat" cmpd="sng" algn="ctr">
                      <a:solidFill>
                        <a:srgbClr val="FFFFFF"/>
                      </a:solidFill>
                      <a:prstDash val="solid"/>
                      <a:round/>
                      <a:headEnd type="none" w="med" len="med"/>
                      <a:tailEnd type="none" w="med" len="med"/>
                    </a:lnT>
                    <a:lnB w="14135"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3948538375"/>
                  </a:ext>
                </a:extLst>
              </a:tr>
            </a:tbl>
          </a:graphicData>
        </a:graphic>
      </p:graphicFrame>
      <p:sp>
        <p:nvSpPr>
          <p:cNvPr id="8" name="Rectangle 1">
            <a:extLst>
              <a:ext uri="{FF2B5EF4-FFF2-40B4-BE49-F238E27FC236}">
                <a16:creationId xmlns:a16="http://schemas.microsoft.com/office/drawing/2014/main" id="{38F86191-F4EE-2EA3-51CC-49362627DB8F}"/>
              </a:ext>
            </a:extLst>
          </p:cNvPr>
          <p:cNvSpPr>
            <a:spLocks noChangeArrowheads="1"/>
          </p:cNvSpPr>
          <p:nvPr/>
        </p:nvSpPr>
        <p:spPr bwMode="auto">
          <a:xfrm>
            <a:off x="1143241" y="159968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67393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picture containing logo&#10;&#10;Description automatically generated">
            <a:extLst>
              <a:ext uri="{FF2B5EF4-FFF2-40B4-BE49-F238E27FC236}">
                <a16:creationId xmlns:a16="http://schemas.microsoft.com/office/drawing/2014/main" id="{EB7C1795-ABA3-F8AC-4EF9-982163D367ED}"/>
              </a:ext>
            </a:extLst>
          </p:cNvPr>
          <p:cNvPicPr>
            <a:picLocks noChangeAspect="1"/>
          </p:cNvPicPr>
          <p:nvPr/>
        </p:nvPicPr>
        <p:blipFill rotWithShape="1">
          <a:blip r:embed="rId2">
            <a:extLst>
              <a:ext uri="{28A0092B-C50C-407E-A947-70E740481C1C}">
                <a14:useLocalDpi xmlns:a14="http://schemas.microsoft.com/office/drawing/2010/main" val="0"/>
              </a:ext>
            </a:extLst>
          </a:blip>
          <a:srcRect t="28913" b="31416"/>
          <a:stretch/>
        </p:blipFill>
        <p:spPr>
          <a:xfrm>
            <a:off x="7075967" y="2987893"/>
            <a:ext cx="4170530" cy="914106"/>
          </a:xfrm>
          <a:prstGeom prst="rect">
            <a:avLst/>
          </a:prstGeom>
        </p:spPr>
      </p:pic>
      <p:sp>
        <p:nvSpPr>
          <p:cNvPr id="10" name="TextBox 9">
            <a:extLst>
              <a:ext uri="{FF2B5EF4-FFF2-40B4-BE49-F238E27FC236}">
                <a16:creationId xmlns:a16="http://schemas.microsoft.com/office/drawing/2014/main" id="{E77C42D0-D7B5-302B-9512-5F8526F6082F}"/>
              </a:ext>
            </a:extLst>
          </p:cNvPr>
          <p:cNvSpPr txBox="1"/>
          <p:nvPr/>
        </p:nvSpPr>
        <p:spPr>
          <a:xfrm>
            <a:off x="0" y="6488655"/>
            <a:ext cx="8099479" cy="369332"/>
          </a:xfrm>
          <a:prstGeom prst="rect">
            <a:avLst/>
          </a:prstGeom>
          <a:noFill/>
        </p:spPr>
        <p:txBody>
          <a:bodyPr wrap="square">
            <a:spAutoFit/>
          </a:bodyPr>
          <a:lstStyle/>
          <a:p>
            <a:pPr algn="ctr"/>
            <a:r>
              <a:rPr lang="en-US" sz="1800" b="1" i="0" dirty="0">
                <a:solidFill>
                  <a:srgbClr val="002060"/>
                </a:solidFill>
                <a:effectLst/>
                <a:highlight>
                  <a:srgbClr val="FFFFFF"/>
                </a:highlight>
                <a:latin typeface="inherit"/>
              </a:rPr>
              <a:t>#DiscoverRCCC </a:t>
            </a:r>
            <a:r>
              <a:rPr lang="en-US" sz="1800" b="1" i="0" dirty="0">
                <a:solidFill>
                  <a:srgbClr val="00B0F0"/>
                </a:solidFill>
                <a:effectLst/>
                <a:highlight>
                  <a:srgbClr val="FFFFFF"/>
                </a:highlight>
                <a:latin typeface="inherit"/>
              </a:rPr>
              <a:t>“Where community and careers connect”</a:t>
            </a:r>
            <a:endParaRPr lang="en-US" b="0" i="0" dirty="0">
              <a:solidFill>
                <a:srgbClr val="242424"/>
              </a:solidFill>
              <a:effectLst/>
              <a:highlight>
                <a:srgbClr val="FFFFFF"/>
              </a:highlight>
              <a:latin typeface="Segoe UI" panose="020B0502040204020203" pitchFamily="34" charset="0"/>
            </a:endParaRPr>
          </a:p>
        </p:txBody>
      </p:sp>
      <p:sp>
        <p:nvSpPr>
          <p:cNvPr id="4" name="Title 1">
            <a:extLst>
              <a:ext uri="{FF2B5EF4-FFF2-40B4-BE49-F238E27FC236}">
                <a16:creationId xmlns:a16="http://schemas.microsoft.com/office/drawing/2014/main" id="{8034036E-E930-EF47-5E14-9FD0E11658ED}"/>
              </a:ext>
            </a:extLst>
          </p:cNvPr>
          <p:cNvSpPr txBox="1">
            <a:spLocks noGrp="1"/>
          </p:cNvSpPr>
          <p:nvPr>
            <p:ph type="title"/>
          </p:nvPr>
        </p:nvSpPr>
        <p:spPr>
          <a:xfrm>
            <a:off x="6350" y="288925"/>
            <a:ext cx="8123238" cy="1325563"/>
          </a:xfrm>
          <a:prstGeom prst="rect">
            <a:avLst/>
          </a:prstGeom>
        </p:spPr>
        <p:txBody>
          <a:bodyPr>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4000" b="1" dirty="0">
                <a:latin typeface="Rockwell"/>
              </a:rPr>
              <a:t>Instruction</a:t>
            </a:r>
          </a:p>
        </p:txBody>
      </p:sp>
      <p:sp>
        <p:nvSpPr>
          <p:cNvPr id="8" name="Rectangle 1">
            <a:extLst>
              <a:ext uri="{FF2B5EF4-FFF2-40B4-BE49-F238E27FC236}">
                <a16:creationId xmlns:a16="http://schemas.microsoft.com/office/drawing/2014/main" id="{38F86191-F4EE-2EA3-51CC-49362627DB8F}"/>
              </a:ext>
            </a:extLst>
          </p:cNvPr>
          <p:cNvSpPr>
            <a:spLocks noChangeArrowheads="1"/>
          </p:cNvSpPr>
          <p:nvPr/>
        </p:nvSpPr>
        <p:spPr bwMode="auto">
          <a:xfrm>
            <a:off x="1143241" y="159968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 name="TextBox 1">
            <a:extLst>
              <a:ext uri="{FF2B5EF4-FFF2-40B4-BE49-F238E27FC236}">
                <a16:creationId xmlns:a16="http://schemas.microsoft.com/office/drawing/2014/main" id="{8900978E-A23A-5A8E-9FB6-8936A29C2CBA}"/>
              </a:ext>
            </a:extLst>
          </p:cNvPr>
          <p:cNvSpPr txBox="1"/>
          <p:nvPr/>
        </p:nvSpPr>
        <p:spPr>
          <a:xfrm>
            <a:off x="0" y="1380193"/>
            <a:ext cx="8123238" cy="523220"/>
          </a:xfrm>
          <a:prstGeom prst="rect">
            <a:avLst/>
          </a:prstGeom>
          <a:noFill/>
        </p:spPr>
        <p:txBody>
          <a:bodyPr wrap="square">
            <a:spAutoFit/>
          </a:bodyPr>
          <a:lstStyle/>
          <a:p>
            <a:pPr algn="ctr"/>
            <a:r>
              <a:rPr lang="en-US" sz="2800" b="1" dirty="0">
                <a:latin typeface="Rockwell" panose="02060603020205020403" pitchFamily="18" charset="0"/>
              </a:rPr>
              <a:t>Challenges and Accomplishments</a:t>
            </a:r>
          </a:p>
        </p:txBody>
      </p:sp>
      <p:sp>
        <p:nvSpPr>
          <p:cNvPr id="6" name="TextBox 5">
            <a:extLst>
              <a:ext uri="{FF2B5EF4-FFF2-40B4-BE49-F238E27FC236}">
                <a16:creationId xmlns:a16="http://schemas.microsoft.com/office/drawing/2014/main" id="{D0A0D752-5B89-DBAF-6CF1-523A07AE8330}"/>
              </a:ext>
            </a:extLst>
          </p:cNvPr>
          <p:cNvSpPr txBox="1"/>
          <p:nvPr/>
        </p:nvSpPr>
        <p:spPr>
          <a:xfrm>
            <a:off x="1246909" y="2055339"/>
            <a:ext cx="5910349" cy="369331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b="1" dirty="0">
                <a:latin typeface="Rockwell" panose="02060603020205020403" pitchFamily="18" charset="0"/>
              </a:rPr>
              <a:t>Challenges</a:t>
            </a:r>
          </a:p>
          <a:p>
            <a:pPr marL="285750" indent="-285750">
              <a:buFont typeface="Arial"/>
              <a:buChar char="•"/>
            </a:pPr>
            <a:r>
              <a:rPr lang="en-US" dirty="0">
                <a:latin typeface="Rockwell" panose="02060603020205020403" pitchFamily="18" charset="0"/>
              </a:rPr>
              <a:t>Faculty Turnover </a:t>
            </a:r>
          </a:p>
          <a:p>
            <a:pPr marL="285750" indent="-285750">
              <a:buFont typeface="Arial"/>
              <a:buChar char="•"/>
            </a:pPr>
            <a:r>
              <a:rPr lang="en-US" dirty="0">
                <a:latin typeface="Rockwell" panose="02060603020205020403" pitchFamily="18" charset="0"/>
              </a:rPr>
              <a:t>Hiring Quality Faculty </a:t>
            </a:r>
          </a:p>
          <a:p>
            <a:endParaRPr lang="en-US" dirty="0">
              <a:latin typeface="Rockwell" panose="02060603020205020403" pitchFamily="18" charset="0"/>
            </a:endParaRPr>
          </a:p>
          <a:p>
            <a:r>
              <a:rPr lang="en-US" b="1" dirty="0">
                <a:latin typeface="Rockwell" panose="02060603020205020403" pitchFamily="18" charset="0"/>
              </a:rPr>
              <a:t>Accomplishments</a:t>
            </a:r>
          </a:p>
          <a:p>
            <a:pPr marL="285750" indent="-285750">
              <a:buFont typeface="Arial"/>
              <a:buChar char="•"/>
            </a:pPr>
            <a:r>
              <a:rPr lang="en-US" dirty="0">
                <a:latin typeface="Rockwell" panose="02060603020205020403" pitchFamily="18" charset="0"/>
              </a:rPr>
              <a:t>Power of 15 Initiative</a:t>
            </a:r>
          </a:p>
          <a:p>
            <a:pPr marL="285750" indent="-285750">
              <a:buFont typeface="Arial"/>
              <a:buChar char="•"/>
            </a:pPr>
            <a:r>
              <a:rPr lang="en-US" dirty="0">
                <a:latin typeface="Rockwell" panose="02060603020205020403" pitchFamily="18" charset="0"/>
              </a:rPr>
              <a:t>Signed an agreement with Martin CC to increase nursing graduates in the area</a:t>
            </a:r>
          </a:p>
          <a:p>
            <a:pPr marL="285750" indent="-285750">
              <a:buFont typeface="Arial"/>
              <a:buChar char="•"/>
            </a:pPr>
            <a:r>
              <a:rPr lang="en-US" dirty="0">
                <a:latin typeface="Rockwell" panose="02060603020205020403" pitchFamily="18" charset="0"/>
              </a:rPr>
              <a:t>Earned a 91% pass rate for the Associate Degree Nursing program (2023-24)</a:t>
            </a:r>
          </a:p>
          <a:p>
            <a:pPr marL="285750" indent="-285750">
              <a:buFont typeface="Arial"/>
              <a:buChar char="•"/>
            </a:pPr>
            <a:endParaRPr lang="en-US" dirty="0">
              <a:latin typeface="Rockwell" panose="02060603020205020403" pitchFamily="18" charset="0"/>
            </a:endParaRPr>
          </a:p>
          <a:p>
            <a:pPr lvl="1"/>
            <a:endParaRPr lang="en-US" dirty="0">
              <a:latin typeface="Rockwell" panose="02060603020205020403" pitchFamily="18" charset="0"/>
            </a:endParaRPr>
          </a:p>
          <a:p>
            <a:pPr marL="742950" lvl="1" indent="-285750">
              <a:buFont typeface="Courier New"/>
              <a:buChar char="o"/>
            </a:pPr>
            <a:endParaRPr lang="en-US" dirty="0"/>
          </a:p>
        </p:txBody>
      </p:sp>
    </p:spTree>
    <p:extLst>
      <p:ext uri="{BB962C8B-B14F-4D97-AF65-F5344CB8AC3E}">
        <p14:creationId xmlns:p14="http://schemas.microsoft.com/office/powerpoint/2010/main" val="445865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picture containing logo&#10;&#10;Description automatically generated">
            <a:extLst>
              <a:ext uri="{FF2B5EF4-FFF2-40B4-BE49-F238E27FC236}">
                <a16:creationId xmlns:a16="http://schemas.microsoft.com/office/drawing/2014/main" id="{EB7C1795-ABA3-F8AC-4EF9-982163D367ED}"/>
              </a:ext>
            </a:extLst>
          </p:cNvPr>
          <p:cNvPicPr>
            <a:picLocks noChangeAspect="1"/>
          </p:cNvPicPr>
          <p:nvPr/>
        </p:nvPicPr>
        <p:blipFill rotWithShape="1">
          <a:blip r:embed="rId2">
            <a:extLst>
              <a:ext uri="{28A0092B-C50C-407E-A947-70E740481C1C}">
                <a14:useLocalDpi xmlns:a14="http://schemas.microsoft.com/office/drawing/2010/main" val="0"/>
              </a:ext>
            </a:extLst>
          </a:blip>
          <a:srcRect t="28913" b="31416"/>
          <a:stretch/>
        </p:blipFill>
        <p:spPr>
          <a:xfrm>
            <a:off x="7075967" y="2987893"/>
            <a:ext cx="4170530" cy="914106"/>
          </a:xfrm>
          <a:prstGeom prst="rect">
            <a:avLst/>
          </a:prstGeom>
        </p:spPr>
      </p:pic>
      <p:sp>
        <p:nvSpPr>
          <p:cNvPr id="10" name="TextBox 9">
            <a:extLst>
              <a:ext uri="{FF2B5EF4-FFF2-40B4-BE49-F238E27FC236}">
                <a16:creationId xmlns:a16="http://schemas.microsoft.com/office/drawing/2014/main" id="{E77C42D0-D7B5-302B-9512-5F8526F6082F}"/>
              </a:ext>
            </a:extLst>
          </p:cNvPr>
          <p:cNvSpPr txBox="1"/>
          <p:nvPr/>
        </p:nvSpPr>
        <p:spPr>
          <a:xfrm>
            <a:off x="0" y="6488655"/>
            <a:ext cx="8099479" cy="369332"/>
          </a:xfrm>
          <a:prstGeom prst="rect">
            <a:avLst/>
          </a:prstGeom>
          <a:noFill/>
        </p:spPr>
        <p:txBody>
          <a:bodyPr wrap="square">
            <a:spAutoFit/>
          </a:bodyPr>
          <a:lstStyle/>
          <a:p>
            <a:pPr algn="ctr"/>
            <a:r>
              <a:rPr lang="en-US" sz="1800" b="1" i="0" dirty="0">
                <a:solidFill>
                  <a:srgbClr val="002060"/>
                </a:solidFill>
                <a:effectLst/>
                <a:highlight>
                  <a:srgbClr val="FFFFFF"/>
                </a:highlight>
                <a:latin typeface="inherit"/>
              </a:rPr>
              <a:t>#DiscoverRCCC </a:t>
            </a:r>
            <a:r>
              <a:rPr lang="en-US" sz="1800" b="1" i="0" dirty="0">
                <a:solidFill>
                  <a:srgbClr val="00B0F0"/>
                </a:solidFill>
                <a:effectLst/>
                <a:highlight>
                  <a:srgbClr val="FFFFFF"/>
                </a:highlight>
                <a:latin typeface="inherit"/>
              </a:rPr>
              <a:t>“Where community and careers connect”</a:t>
            </a:r>
            <a:endParaRPr lang="en-US" b="0" i="0" dirty="0">
              <a:solidFill>
                <a:srgbClr val="242424"/>
              </a:solidFill>
              <a:effectLst/>
              <a:highlight>
                <a:srgbClr val="FFFFFF"/>
              </a:highlight>
              <a:latin typeface="Segoe UI" panose="020B0502040204020203" pitchFamily="34" charset="0"/>
            </a:endParaRPr>
          </a:p>
        </p:txBody>
      </p:sp>
      <p:sp>
        <p:nvSpPr>
          <p:cNvPr id="4" name="Title 1">
            <a:extLst>
              <a:ext uri="{FF2B5EF4-FFF2-40B4-BE49-F238E27FC236}">
                <a16:creationId xmlns:a16="http://schemas.microsoft.com/office/drawing/2014/main" id="{8034036E-E930-EF47-5E14-9FD0E11658ED}"/>
              </a:ext>
            </a:extLst>
          </p:cNvPr>
          <p:cNvSpPr txBox="1">
            <a:spLocks noGrp="1"/>
          </p:cNvSpPr>
          <p:nvPr>
            <p:ph type="title"/>
          </p:nvPr>
        </p:nvSpPr>
        <p:spPr>
          <a:xfrm>
            <a:off x="95" y="124068"/>
            <a:ext cx="8123238" cy="1325563"/>
          </a:xfrm>
          <a:prstGeom prst="rect">
            <a:avLst/>
          </a:prstGeom>
        </p:spPr>
        <p:txBody>
          <a:bodyPr>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4000" b="1" i="0" u="none" strike="noStrike" dirty="0">
                <a:solidFill>
                  <a:srgbClr val="000000"/>
                </a:solidFill>
                <a:effectLst/>
                <a:latin typeface="Rockwell" panose="02060603020205020403" pitchFamily="18" charset="0"/>
              </a:rPr>
              <a:t>Marketing</a:t>
            </a:r>
            <a:endParaRPr lang="en-US" sz="4000" b="1" dirty="0">
              <a:latin typeface="Rockwell"/>
            </a:endParaRPr>
          </a:p>
        </p:txBody>
      </p:sp>
      <p:sp>
        <p:nvSpPr>
          <p:cNvPr id="8" name="Rectangle 1">
            <a:extLst>
              <a:ext uri="{FF2B5EF4-FFF2-40B4-BE49-F238E27FC236}">
                <a16:creationId xmlns:a16="http://schemas.microsoft.com/office/drawing/2014/main" id="{38F86191-F4EE-2EA3-51CC-49362627DB8F}"/>
              </a:ext>
            </a:extLst>
          </p:cNvPr>
          <p:cNvSpPr>
            <a:spLocks noChangeArrowheads="1"/>
          </p:cNvSpPr>
          <p:nvPr/>
        </p:nvSpPr>
        <p:spPr bwMode="auto">
          <a:xfrm>
            <a:off x="1143241" y="159968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F1AFC40E-3F20-FB53-9CD0-8F3CBF1DC93F}"/>
              </a:ext>
            </a:extLst>
          </p:cNvPr>
          <p:cNvSpPr txBox="1"/>
          <p:nvPr/>
        </p:nvSpPr>
        <p:spPr>
          <a:xfrm>
            <a:off x="0" y="1263046"/>
            <a:ext cx="8123238" cy="523220"/>
          </a:xfrm>
          <a:prstGeom prst="rect">
            <a:avLst/>
          </a:prstGeom>
          <a:noFill/>
        </p:spPr>
        <p:txBody>
          <a:bodyPr wrap="square">
            <a:spAutoFit/>
          </a:bodyPr>
          <a:lstStyle/>
          <a:p>
            <a:pPr algn="ctr"/>
            <a:r>
              <a:rPr lang="en-US" sz="2800" b="1" dirty="0">
                <a:latin typeface="Rockwell" panose="02060603020205020403" pitchFamily="18" charset="0"/>
              </a:rPr>
              <a:t>Challenges and Accomplishments</a:t>
            </a:r>
          </a:p>
        </p:txBody>
      </p:sp>
      <p:sp>
        <p:nvSpPr>
          <p:cNvPr id="6" name="TextBox 5">
            <a:extLst>
              <a:ext uri="{FF2B5EF4-FFF2-40B4-BE49-F238E27FC236}">
                <a16:creationId xmlns:a16="http://schemas.microsoft.com/office/drawing/2014/main" id="{DAE3BE8A-468F-0BA6-6057-9CB1CE5A123D}"/>
              </a:ext>
            </a:extLst>
          </p:cNvPr>
          <p:cNvSpPr txBox="1"/>
          <p:nvPr/>
        </p:nvSpPr>
        <p:spPr>
          <a:xfrm>
            <a:off x="1246909" y="2055339"/>
            <a:ext cx="5910349" cy="369331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b="1" dirty="0">
                <a:latin typeface="Rockwell" panose="02060603020205020403" pitchFamily="18" charset="0"/>
              </a:rPr>
              <a:t>Challenges</a:t>
            </a:r>
          </a:p>
          <a:p>
            <a:pPr marL="285750" indent="-285750">
              <a:buFont typeface="Arial"/>
              <a:buChar char="•"/>
            </a:pPr>
            <a:r>
              <a:rPr lang="en-US" dirty="0">
                <a:latin typeface="Rockwell" panose="02060603020205020403" pitchFamily="18" charset="0"/>
              </a:rPr>
              <a:t>Building of the Marketing Team </a:t>
            </a:r>
          </a:p>
          <a:p>
            <a:pPr marL="285750" indent="-285750">
              <a:buFont typeface="Arial"/>
              <a:buChar char="•"/>
            </a:pPr>
            <a:r>
              <a:rPr lang="en-US" dirty="0">
                <a:latin typeface="Rockwell" panose="02060603020205020403" pitchFamily="18" charset="0"/>
              </a:rPr>
              <a:t>Social Media Platforms</a:t>
            </a:r>
          </a:p>
          <a:p>
            <a:pPr marL="285750" indent="-285750">
              <a:buFont typeface="Arial"/>
              <a:buChar char="•"/>
            </a:pPr>
            <a:endParaRPr lang="en-US" dirty="0">
              <a:latin typeface="Rockwell" panose="02060603020205020403" pitchFamily="18" charset="0"/>
            </a:endParaRPr>
          </a:p>
          <a:p>
            <a:r>
              <a:rPr lang="en-US" b="1" dirty="0">
                <a:latin typeface="Rockwell" panose="02060603020205020403" pitchFamily="18" charset="0"/>
              </a:rPr>
              <a:t>Accomplishments</a:t>
            </a:r>
          </a:p>
          <a:p>
            <a:pPr marL="285750" indent="-285750">
              <a:buFont typeface="Arial"/>
              <a:buChar char="•"/>
            </a:pPr>
            <a:r>
              <a:rPr lang="en-US" dirty="0">
                <a:latin typeface="Rockwell" panose="02060603020205020403" pitchFamily="18" charset="0"/>
              </a:rPr>
              <a:t>Director of Recruitment and Marketing</a:t>
            </a:r>
          </a:p>
          <a:p>
            <a:pPr marL="285750" indent="-285750">
              <a:buFont typeface="Arial"/>
              <a:buChar char="•"/>
            </a:pPr>
            <a:r>
              <a:rPr lang="en-US" dirty="0">
                <a:latin typeface="Rockwell" panose="02060603020205020403" pitchFamily="18" charset="0"/>
              </a:rPr>
              <a:t>Marketing Coordinator</a:t>
            </a:r>
          </a:p>
          <a:p>
            <a:pPr marL="285750" indent="-285750">
              <a:buFont typeface="Arial"/>
              <a:buChar char="•"/>
            </a:pPr>
            <a:r>
              <a:rPr lang="en-US" dirty="0">
                <a:latin typeface="Rockwell" panose="02060603020205020403" pitchFamily="18" charset="0"/>
              </a:rPr>
              <a:t>Recruitment &amp; Student Life Coordinator</a:t>
            </a:r>
          </a:p>
          <a:p>
            <a:pPr marL="285750" indent="-285750">
              <a:buFont typeface="Arial"/>
              <a:buChar char="•"/>
            </a:pPr>
            <a:r>
              <a:rPr lang="en-US" dirty="0">
                <a:latin typeface="Rockwell" panose="02060603020205020403" pitchFamily="18" charset="0"/>
              </a:rPr>
              <a:t>Active Social Platforms</a:t>
            </a:r>
          </a:p>
          <a:p>
            <a:pPr marL="742950" lvl="1" indent="-285750">
              <a:buFont typeface="Courier New"/>
              <a:buChar char="o"/>
            </a:pPr>
            <a:r>
              <a:rPr lang="en-US" dirty="0">
                <a:latin typeface="Rockwell" panose="02060603020205020403" pitchFamily="18" charset="0"/>
              </a:rPr>
              <a:t>Facebook</a:t>
            </a:r>
          </a:p>
          <a:p>
            <a:pPr marL="742950" lvl="1" indent="-285750">
              <a:buFont typeface="Courier New"/>
              <a:buChar char="o"/>
            </a:pPr>
            <a:r>
              <a:rPr lang="en-US" dirty="0">
                <a:latin typeface="Rockwell" panose="02060603020205020403" pitchFamily="18" charset="0"/>
              </a:rPr>
              <a:t>Instagram</a:t>
            </a:r>
          </a:p>
          <a:p>
            <a:pPr marL="742950" lvl="1" indent="-285750">
              <a:buFont typeface="Courier New"/>
              <a:buChar char="o"/>
            </a:pPr>
            <a:r>
              <a:rPr lang="en-US" dirty="0">
                <a:latin typeface="Rockwell" panose="02060603020205020403" pitchFamily="18" charset="0"/>
              </a:rPr>
              <a:t>LinkedIn </a:t>
            </a:r>
          </a:p>
          <a:p>
            <a:pPr marL="742950" lvl="1" indent="-285750">
              <a:buFont typeface="Courier New"/>
              <a:buChar char="o"/>
            </a:pPr>
            <a:endParaRPr lang="en-US" dirty="0"/>
          </a:p>
        </p:txBody>
      </p:sp>
    </p:spTree>
    <p:extLst>
      <p:ext uri="{BB962C8B-B14F-4D97-AF65-F5344CB8AC3E}">
        <p14:creationId xmlns:p14="http://schemas.microsoft.com/office/powerpoint/2010/main" val="4045306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1552</TotalTime>
  <Words>1086</Words>
  <Application>Microsoft Office PowerPoint</Application>
  <PresentationFormat>Widescreen</PresentationFormat>
  <Paragraphs>245</Paragraphs>
  <Slides>14</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Aptos</vt:lpstr>
      <vt:lpstr>Arial</vt:lpstr>
      <vt:lpstr>Calibri</vt:lpstr>
      <vt:lpstr>Calibri Light</vt:lpstr>
      <vt:lpstr>Corbel</vt:lpstr>
      <vt:lpstr>Courier New</vt:lpstr>
      <vt:lpstr>inherit</vt:lpstr>
      <vt:lpstr>Rockwell</vt:lpstr>
      <vt:lpstr>Segoe UI</vt:lpstr>
      <vt:lpstr>Times New Roman</vt:lpstr>
      <vt:lpstr>Office Theme</vt:lpstr>
      <vt:lpstr>PowerPoint Presentation</vt:lpstr>
      <vt:lpstr>College and Career Readiness</vt:lpstr>
      <vt:lpstr>Facilities</vt:lpstr>
      <vt:lpstr>Finance</vt:lpstr>
      <vt:lpstr>Grants</vt:lpstr>
      <vt:lpstr>Institutional Effectiveness</vt:lpstr>
      <vt:lpstr>Instruction</vt:lpstr>
      <vt:lpstr>Instruction</vt:lpstr>
      <vt:lpstr>Marketing</vt:lpstr>
      <vt:lpstr>Personnel</vt:lpstr>
      <vt:lpstr>Personnel</vt:lpstr>
      <vt:lpstr>Student Services​</vt:lpstr>
      <vt:lpstr>Workforce  (Continuing Education)​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DocuSign</dc:title>
  <dc:creator>Clarence Hall</dc:creator>
  <cp:lastModifiedBy>Murray J. Williams</cp:lastModifiedBy>
  <cp:revision>58</cp:revision>
  <dcterms:created xsi:type="dcterms:W3CDTF">2022-07-13T13:03:02Z</dcterms:created>
  <dcterms:modified xsi:type="dcterms:W3CDTF">2024-06-18T21:16:15Z</dcterms:modified>
</cp:coreProperties>
</file>